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 id="2147483708" r:id="rId2"/>
    <p:sldMasterId id="2147483720" r:id="rId3"/>
    <p:sldMasterId id="2147483732" r:id="rId4"/>
    <p:sldMasterId id="2147483744" r:id="rId5"/>
  </p:sldMasterIdLst>
  <p:notesMasterIdLst>
    <p:notesMasterId r:id="rId49"/>
  </p:notesMasterIdLst>
  <p:handoutMasterIdLst>
    <p:handoutMasterId r:id="rId50"/>
  </p:handoutMasterIdLst>
  <p:sldIdLst>
    <p:sldId id="407" r:id="rId6"/>
    <p:sldId id="533" r:id="rId7"/>
    <p:sldId id="401" r:id="rId8"/>
    <p:sldId id="421" r:id="rId9"/>
    <p:sldId id="422" r:id="rId10"/>
    <p:sldId id="409" r:id="rId11"/>
    <p:sldId id="403" r:id="rId12"/>
    <p:sldId id="487" r:id="rId13"/>
    <p:sldId id="410" r:id="rId14"/>
    <p:sldId id="414" r:id="rId15"/>
    <p:sldId id="402" r:id="rId16"/>
    <p:sldId id="415" r:id="rId17"/>
    <p:sldId id="416" r:id="rId18"/>
    <p:sldId id="417" r:id="rId19"/>
    <p:sldId id="418" r:id="rId20"/>
    <p:sldId id="534" r:id="rId21"/>
    <p:sldId id="483" r:id="rId22"/>
    <p:sldId id="484" r:id="rId23"/>
    <p:sldId id="413" r:id="rId24"/>
    <p:sldId id="485" r:id="rId25"/>
    <p:sldId id="486" r:id="rId26"/>
    <p:sldId id="488" r:id="rId27"/>
    <p:sldId id="489" r:id="rId28"/>
    <p:sldId id="490" r:id="rId29"/>
    <p:sldId id="491" r:id="rId30"/>
    <p:sldId id="492" r:id="rId31"/>
    <p:sldId id="535" r:id="rId32"/>
    <p:sldId id="537" r:id="rId33"/>
    <p:sldId id="493" r:id="rId34"/>
    <p:sldId id="536" r:id="rId35"/>
    <p:sldId id="494" r:id="rId36"/>
    <p:sldId id="517" r:id="rId37"/>
    <p:sldId id="495" r:id="rId38"/>
    <p:sldId id="496" r:id="rId39"/>
    <p:sldId id="510" r:id="rId40"/>
    <p:sldId id="518" r:id="rId41"/>
    <p:sldId id="511" r:id="rId42"/>
    <p:sldId id="512" r:id="rId43"/>
    <p:sldId id="513" r:id="rId44"/>
    <p:sldId id="519" r:id="rId45"/>
    <p:sldId id="446" r:id="rId46"/>
    <p:sldId id="532" r:id="rId47"/>
    <p:sldId id="52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3E5F74-2FDD-FF44-97AB-2A91509A4F23}">
          <p14:sldIdLst>
            <p14:sldId id="407"/>
            <p14:sldId id="533"/>
            <p14:sldId id="401"/>
            <p14:sldId id="421"/>
            <p14:sldId id="422"/>
            <p14:sldId id="409"/>
            <p14:sldId id="403"/>
            <p14:sldId id="487"/>
            <p14:sldId id="410"/>
            <p14:sldId id="414"/>
            <p14:sldId id="402"/>
            <p14:sldId id="415"/>
            <p14:sldId id="416"/>
            <p14:sldId id="417"/>
            <p14:sldId id="418"/>
          </p14:sldIdLst>
        </p14:section>
        <p14:section name="alignUncertaintyByAligners" id="{896C5647-E85F-6149-B87C-DAE59018AB2F}">
          <p14:sldIdLst>
            <p14:sldId id="534"/>
            <p14:sldId id="483"/>
            <p14:sldId id="484"/>
            <p14:sldId id="413"/>
            <p14:sldId id="485"/>
            <p14:sldId id="486"/>
            <p14:sldId id="488"/>
            <p14:sldId id="489"/>
            <p14:sldId id="490"/>
            <p14:sldId id="491"/>
            <p14:sldId id="492"/>
            <p14:sldId id="535"/>
            <p14:sldId id="537"/>
            <p14:sldId id="493"/>
            <p14:sldId id="536"/>
            <p14:sldId id="494"/>
            <p14:sldId id="517"/>
            <p14:sldId id="495"/>
            <p14:sldId id="496"/>
            <p14:sldId id="510"/>
            <p14:sldId id="518"/>
            <p14:sldId id="511"/>
            <p14:sldId id="512"/>
            <p14:sldId id="513"/>
            <p14:sldId id="519"/>
            <p14:sldId id="446"/>
            <p14:sldId id="532"/>
            <p14:sldId id="52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2A2E6B"/>
    <a:srgbClr val="151735"/>
    <a:srgbClr val="2F2F2F"/>
    <a:srgbClr val="2A2A2A"/>
    <a:srgbClr val="0606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640"/>
    <p:restoredTop sz="97981" autoAdjust="0"/>
  </p:normalViewPr>
  <p:slideViewPr>
    <p:cSldViewPr snapToGrid="0" snapToObjects="1">
      <p:cViewPr varScale="1">
        <p:scale>
          <a:sx n="133" d="100"/>
          <a:sy n="133" d="100"/>
        </p:scale>
        <p:origin x="208" y="221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170" d="100"/>
          <a:sy n="170" d="100"/>
        </p:scale>
        <p:origin x="63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61B11-AF34-BE4D-9991-096459AE059F}" type="datetimeFigureOut">
              <a:rPr kumimoji="1" lang="zh-TW" altLang="en-US" smtClean="0"/>
              <a:t>2022/4/22</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E9C343-23D2-6045-AF94-D7CFBCE949B8}" type="slidenum">
              <a:rPr kumimoji="1" lang="zh-TW" altLang="en-US" smtClean="0"/>
              <a:t>‹#›</a:t>
            </a:fld>
            <a:endParaRPr kumimoji="1" lang="zh-TW" altLang="en-US"/>
          </a:p>
        </p:txBody>
      </p:sp>
    </p:spTree>
    <p:extLst>
      <p:ext uri="{BB962C8B-B14F-4D97-AF65-F5344CB8AC3E}">
        <p14:creationId xmlns:p14="http://schemas.microsoft.com/office/powerpoint/2010/main" val="17859844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81BC44-33C6-6A4E-A826-BB09EB4B37F5}" type="datetimeFigureOut">
              <a:rPr lang="en-US" smtClean="0"/>
              <a:pPr/>
              <a:t>4/22/22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FF2DA8-39E2-D54B-B652-37ADDD2377EE}" type="slidenum">
              <a:rPr lang="en-US" smtClean="0"/>
              <a:pPr/>
              <a:t>‹#›</a:t>
            </a:fld>
            <a:endParaRPr lang="en-US"/>
          </a:p>
        </p:txBody>
      </p:sp>
    </p:spTree>
    <p:extLst>
      <p:ext uri="{BB962C8B-B14F-4D97-AF65-F5344CB8AC3E}">
        <p14:creationId xmlns:p14="http://schemas.microsoft.com/office/powerpoint/2010/main" val="2526778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6F4F42AB-1F26-4CC8-920E-AF392BDE7279}" type="slidenum">
              <a:rPr lang="en-US" smtClean="0"/>
              <a:pPr/>
              <a:t>3</a:t>
            </a:fld>
            <a:endParaRPr lang="en-US"/>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16376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7352FEE4-214E-4841-90C4-E3A21934D4C0}" type="slidenum">
              <a:rPr lang="en-US" smtClean="0"/>
              <a:pPr/>
              <a:t>7</a:t>
            </a:fld>
            <a:endParaRPr lang="en-US"/>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983324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94B88A85-8BB0-4AFD-A38C-3B4CD83B74ED}" type="slidenum">
              <a:rPr lang="en-US" smtClean="0"/>
              <a:pPr/>
              <a:t>11</a:t>
            </a:fld>
            <a:endParaRPr lang="en-US"/>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38600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6C2FA04D-3216-B741-B1CE-CB460944D5CD}" type="slidenum">
              <a:rPr lang="en-US" altLang="zh-TW"/>
              <a:pPr/>
              <a:t>17</a:t>
            </a:fld>
            <a:endParaRPr lang="en-US" altLang="zh-TW"/>
          </a:p>
        </p:txBody>
      </p:sp>
      <p:sp>
        <p:nvSpPr>
          <p:cNvPr id="44035" name="Rectangle 1"/>
          <p:cNvSpPr>
            <a:spLocks noGrp="1" noRot="1" noChangeAspect="1" noChangeArrowheads="1" noTextEdit="1"/>
          </p:cNvSpPr>
          <p:nvPr>
            <p:ph type="sldImg"/>
          </p:nvPr>
        </p:nvSpPr>
        <p:spPr>
          <a:ln/>
        </p:spPr>
      </p:sp>
      <p:sp>
        <p:nvSpPr>
          <p:cNvPr id="4403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altLang="zh-TW" sz="1600">
                <a:solidFill>
                  <a:srgbClr val="000000"/>
                </a:solidFill>
                <a:latin typeface="Arial" charset="0"/>
              </a:rPr>
              <a:t>older with more experience, or this handsome guy</a:t>
            </a:r>
          </a:p>
        </p:txBody>
      </p:sp>
    </p:spTree>
    <p:extLst>
      <p:ext uri="{BB962C8B-B14F-4D97-AF65-F5344CB8AC3E}">
        <p14:creationId xmlns:p14="http://schemas.microsoft.com/office/powerpoint/2010/main" val="4272382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3C2F1E0-44CB-3B44-AD29-C955841B0E65}" type="slidenum">
              <a:rPr lang="en-US" altLang="zh-TW"/>
              <a:pPr/>
              <a:t>20</a:t>
            </a:fld>
            <a:endParaRPr lang="en-US" altLang="zh-TW"/>
          </a:p>
        </p:txBody>
      </p:sp>
      <p:sp>
        <p:nvSpPr>
          <p:cNvPr id="45059" name="Rectangle 1"/>
          <p:cNvSpPr>
            <a:spLocks noGrp="1" noRot="1" noChangeAspect="1" noChangeArrowheads="1" noTextEdit="1"/>
          </p:cNvSpPr>
          <p:nvPr>
            <p:ph type="sldImg"/>
          </p:nvPr>
        </p:nvSpPr>
        <p:spPr>
          <a:ln/>
        </p:spPr>
      </p:sp>
      <p:sp>
        <p:nvSpPr>
          <p:cNvPr id="4506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altLang="zh-TW" sz="1600" dirty="0">
                <a:solidFill>
                  <a:srgbClr val="000000"/>
                </a:solidFill>
                <a:latin typeface="Arial" charset="0"/>
              </a:rPr>
              <a:t>Of course, we trust smart guy but not blind.</a:t>
            </a:r>
          </a:p>
          <a:p>
            <a:pPr eaLnBrk="1" hangingPunct="1">
              <a:lnSpc>
                <a:spcPct val="95000"/>
              </a:lnSpc>
              <a:spcBef>
                <a:spcPct val="0"/>
              </a:spcBef>
            </a:pPr>
            <a:r>
              <a:rPr lang="en-US" altLang="zh-TW" sz="1600" dirty="0">
                <a:solidFill>
                  <a:srgbClr val="000000"/>
                </a:solidFill>
                <a:latin typeface="Arial" charset="0"/>
              </a:rPr>
              <a:t>is it only a rare case? or is it usual?</a:t>
            </a:r>
          </a:p>
          <a:p>
            <a:pPr eaLnBrk="1" hangingPunct="1">
              <a:lnSpc>
                <a:spcPct val="95000"/>
              </a:lnSpc>
              <a:spcBef>
                <a:spcPct val="0"/>
              </a:spcBef>
            </a:pPr>
            <a:br>
              <a:rPr lang="en-US" altLang="zh-TW" sz="1600" dirty="0">
                <a:solidFill>
                  <a:srgbClr val="000000"/>
                </a:solidFill>
                <a:latin typeface="Arial" charset="0"/>
              </a:rPr>
            </a:br>
            <a:r>
              <a:rPr lang="en-US" altLang="zh-TW" sz="1600" dirty="0">
                <a:solidFill>
                  <a:srgbClr val="000000"/>
                </a:solidFill>
                <a:latin typeface="Arial" charset="0"/>
              </a:rPr>
              <a:t>which</a:t>
            </a:r>
            <a:r>
              <a:rPr lang="en-US" altLang="zh-TW" sz="1600" baseline="0" dirty="0">
                <a:solidFill>
                  <a:srgbClr val="000000"/>
                </a:solidFill>
                <a:latin typeface="Arial" charset="0"/>
              </a:rPr>
              <a:t> tree topology is yeast </a:t>
            </a:r>
            <a:r>
              <a:rPr lang="en-US" altLang="zh-TW" sz="1600" baseline="0" dirty="0" err="1">
                <a:solidFill>
                  <a:srgbClr val="000000"/>
                </a:solidFill>
                <a:latin typeface="Arial" charset="0"/>
              </a:rPr>
              <a:t>ToL</a:t>
            </a:r>
            <a:r>
              <a:rPr lang="en-US" altLang="zh-TW" sz="1600" baseline="0" dirty="0">
                <a:solidFill>
                  <a:srgbClr val="000000"/>
                </a:solidFill>
                <a:latin typeface="Arial" charset="0"/>
              </a:rPr>
              <a:t>?</a:t>
            </a:r>
            <a:br>
              <a:rPr lang="en-US" altLang="zh-TW" sz="1600" baseline="0" dirty="0">
                <a:solidFill>
                  <a:srgbClr val="000000"/>
                </a:solidFill>
                <a:latin typeface="Arial" charset="0"/>
              </a:rPr>
            </a:br>
            <a:endParaRPr lang="en-US" altLang="zh-TW" sz="1600" dirty="0">
              <a:solidFill>
                <a:srgbClr val="000000"/>
              </a:solidFill>
              <a:latin typeface="Arial" charset="0"/>
            </a:endParaRPr>
          </a:p>
        </p:txBody>
      </p:sp>
    </p:spTree>
    <p:extLst>
      <p:ext uri="{BB962C8B-B14F-4D97-AF65-F5344CB8AC3E}">
        <p14:creationId xmlns:p14="http://schemas.microsoft.com/office/powerpoint/2010/main" val="165788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9A8AF449-872D-5549-A805-A815BA653F4E}" type="slidenum">
              <a:rPr lang="en-US" altLang="zh-TW"/>
              <a:pPr/>
              <a:t>22</a:t>
            </a:fld>
            <a:endParaRPr lang="en-US" altLang="zh-TW"/>
          </a:p>
        </p:txBody>
      </p:sp>
      <p:sp>
        <p:nvSpPr>
          <p:cNvPr id="46083" name="Rectangle 1"/>
          <p:cNvSpPr>
            <a:spLocks noGrp="1" noRot="1" noChangeAspect="1" noChangeArrowheads="1" noTextEdit="1"/>
          </p:cNvSpPr>
          <p:nvPr>
            <p:ph type="sldImg"/>
          </p:nvPr>
        </p:nvSpPr>
        <p:spPr>
          <a:ln/>
        </p:spPr>
      </p:sp>
      <p:sp>
        <p:nvSpPr>
          <p:cNvPr id="4608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altLang="zh-TW" sz="1600">
                <a:solidFill>
                  <a:srgbClr val="000000"/>
                </a:solidFill>
                <a:latin typeface="Arial" charset="0"/>
              </a:rPr>
              <a:t>Of course, we trust smart guy but not blind.</a:t>
            </a:r>
          </a:p>
          <a:p>
            <a:pPr eaLnBrk="1" hangingPunct="1">
              <a:lnSpc>
                <a:spcPct val="95000"/>
              </a:lnSpc>
              <a:spcBef>
                <a:spcPct val="0"/>
              </a:spcBef>
            </a:pPr>
            <a:r>
              <a:rPr lang="en-US" altLang="zh-TW" sz="1600">
                <a:solidFill>
                  <a:srgbClr val="000000"/>
                </a:solidFill>
                <a:latin typeface="Arial" charset="0"/>
              </a:rPr>
              <a:t>is it only a rare case? or is it usual?</a:t>
            </a:r>
          </a:p>
        </p:txBody>
      </p:sp>
    </p:spTree>
    <p:extLst>
      <p:ext uri="{BB962C8B-B14F-4D97-AF65-F5344CB8AC3E}">
        <p14:creationId xmlns:p14="http://schemas.microsoft.com/office/powerpoint/2010/main" val="381098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 color</a:t>
            </a:r>
            <a:r>
              <a:rPr lang="en-US" baseline="0" dirty="0"/>
              <a:t> code: green can not see?</a:t>
            </a:r>
            <a:br>
              <a:rPr lang="en-US" baseline="0" dirty="0"/>
            </a:br>
            <a:r>
              <a:rPr lang="en-US" baseline="0" dirty="0"/>
              <a:t>Why does MAFFT so fast</a:t>
            </a:r>
            <a:r>
              <a:rPr lang="en-US" baseline="0"/>
              <a:t>?</a:t>
            </a:r>
            <a:br>
              <a:rPr lang="en-US"/>
            </a:b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25</a:t>
            </a:fld>
            <a:endParaRPr lang="en-US"/>
          </a:p>
        </p:txBody>
      </p:sp>
    </p:spTree>
    <p:extLst>
      <p:ext uri="{BB962C8B-B14F-4D97-AF65-F5344CB8AC3E}">
        <p14:creationId xmlns:p14="http://schemas.microsoft.com/office/powerpoint/2010/main" val="189766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Change color</a:t>
            </a:r>
            <a:r>
              <a:rPr lang="en-US" baseline="0" dirty="0"/>
              <a:t> code: green can not see?</a:t>
            </a:r>
            <a:br>
              <a:rPr lang="en-US" baseline="0" dirty="0"/>
            </a:br>
            <a:r>
              <a:rPr lang="en-US" baseline="0" dirty="0"/>
              <a:t>Why does MAFFT so fast</a:t>
            </a:r>
            <a:r>
              <a:rPr lang="en-US" baseline="0"/>
              <a:t>?</a:t>
            </a:r>
            <a:br>
              <a:rPr lang="en-US"/>
            </a:b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29</a:t>
            </a:fld>
            <a:endParaRPr lang="en-US"/>
          </a:p>
        </p:txBody>
      </p:sp>
    </p:spTree>
    <p:extLst>
      <p:ext uri="{BB962C8B-B14F-4D97-AF65-F5344CB8AC3E}">
        <p14:creationId xmlns:p14="http://schemas.microsoft.com/office/powerpoint/2010/main" val="3644290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908632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40723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264324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979390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79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736667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10851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749475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48856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96095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00612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lnSpc>
                <a:spcPct val="100000"/>
              </a:lnSpc>
              <a:defRPr>
                <a:solidFill>
                  <a:schemeClr val="tx1">
                    <a:lumMod val="75000"/>
                    <a:lumOff val="25000"/>
                  </a:schemeClr>
                </a:solidFill>
              </a:defRPr>
            </a:lvl1pPr>
          </a:lstStyle>
          <a:p>
            <a:pPr lvl="0"/>
            <a:r>
              <a:rPr lang="en-US" altLang="zh-TW" dirty="0"/>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248991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59513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2703478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85779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1262102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4/22/22</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35965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132385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4/22/22</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051134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0777278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4/22/22</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9824045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4/22/22</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25527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558679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415281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740398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0528962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4/22/22</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41688741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05666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lvl1pPr>
              <a:lnSpc>
                <a:spcPct val="100000"/>
              </a:lnSpc>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7863916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572426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406710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55222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4/22/22</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41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29651512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4/22/22</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7481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745389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0374908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6181370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393015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4/22/22</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44855282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96490A-DFCC-834D-95CB-B196D635B5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25" y="-9543"/>
            <a:ext cx="9216000" cy="6912000"/>
          </a:xfrm>
          <a:prstGeom prst="rect">
            <a:avLst/>
          </a:prstGeom>
        </p:spPr>
      </p:pic>
      <p:pic>
        <p:nvPicPr>
          <p:cNvPr id="5" name="圖片 4">
            <a:extLst>
              <a:ext uri="{FF2B5EF4-FFF2-40B4-BE49-F238E27FC236}">
                <a16:creationId xmlns:a16="http://schemas.microsoft.com/office/drawing/2014/main" id="{5755C495-A02B-AD40-9F26-7C7B6A6CC56E}"/>
              </a:ext>
            </a:extLst>
          </p:cNvPr>
          <p:cNvPicPr>
            <a:picLocks noChangeAspect="1"/>
          </p:cNvPicPr>
          <p:nvPr/>
        </p:nvPicPr>
        <p:blipFill>
          <a:blip r:embed="rId3"/>
          <a:stretch>
            <a:fillRect/>
          </a:stretch>
        </p:blipFill>
        <p:spPr>
          <a:xfrm>
            <a:off x="3830050" y="6253287"/>
            <a:ext cx="5333198" cy="595088"/>
          </a:xfrm>
          <a:prstGeom prst="rect">
            <a:avLst/>
          </a:prstGeom>
        </p:spPr>
      </p:pic>
      <p:sp>
        <p:nvSpPr>
          <p:cNvPr id="7" name="TextBox 5">
            <a:extLst>
              <a:ext uri="{FF2B5EF4-FFF2-40B4-BE49-F238E27FC236}">
                <a16:creationId xmlns:a16="http://schemas.microsoft.com/office/drawing/2014/main" id="{47A4099E-23EA-3C45-A8E0-ABD1D8C0C9C4}"/>
              </a:ext>
            </a:extLst>
          </p:cNvPr>
          <p:cNvSpPr txBox="1"/>
          <p:nvPr/>
        </p:nvSpPr>
        <p:spPr>
          <a:xfrm>
            <a:off x="756064" y="3592428"/>
            <a:ext cx="6693490" cy="1323439"/>
          </a:xfrm>
          <a:prstGeom prst="rect">
            <a:avLst/>
          </a:prstGeom>
          <a:noFill/>
          <a:effectLst>
            <a:outerShdw blurRad="50800" dist="38100" dir="2700000">
              <a:srgbClr val="000000">
                <a:alpha val="43000"/>
              </a:srgbClr>
            </a:outerShdw>
          </a:effectLst>
        </p:spPr>
        <p:txBody>
          <a:bodyPr wrap="square" rtlCol="0">
            <a:spAutoFit/>
          </a:bodyPr>
          <a:lstStyle/>
          <a:p>
            <a:pPr algn="ctr"/>
            <a:r>
              <a:rPr lang="en-US" sz="4000" dirty="0">
                <a:solidFill>
                  <a:srgbClr val="FFC000"/>
                </a:solidFill>
                <a:latin typeface="Chalkduster"/>
                <a:cs typeface="Chalkduster"/>
              </a:rPr>
              <a:t>Thank You</a:t>
            </a:r>
            <a:br>
              <a:rPr lang="en-US" sz="4000" dirty="0">
                <a:solidFill>
                  <a:srgbClr val="FFC000"/>
                </a:solidFill>
                <a:latin typeface="Chalkduster"/>
                <a:cs typeface="Chalkduster"/>
              </a:rPr>
            </a:br>
            <a:r>
              <a:rPr lang="en-US" sz="4000" dirty="0">
                <a:solidFill>
                  <a:srgbClr val="FFC000"/>
                </a:solidFill>
                <a:latin typeface="Chalkduster"/>
                <a:cs typeface="Chalkduster"/>
              </a:rPr>
              <a:t>Any Question?</a:t>
            </a:r>
          </a:p>
        </p:txBody>
      </p:sp>
    </p:spTree>
    <p:extLst>
      <p:ext uri="{BB962C8B-B14F-4D97-AF65-F5344CB8AC3E}">
        <p14:creationId xmlns:p14="http://schemas.microsoft.com/office/powerpoint/2010/main" val="899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4451531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573054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37625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9651685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9391690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677072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101535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5455284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8703207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338152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6555384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92449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045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1749F57-7ABA-AF47-B9A5-4EBA4902DEFA}" type="slidenum">
              <a:rPr lang="en-US" smtClean="0"/>
              <a:pPr/>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4887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3713743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59524377-3643-8746-A01B-EA1A708E8DBE}" type="datetimeFigureOut">
              <a:rPr lang="en-US" smtClean="0"/>
              <a:pPr/>
              <a:t>4/22/22</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1749F57-7ABA-AF47-B9A5-4EBA4902DEFA}" type="slidenum">
              <a:rPr lang="en-US" smtClean="0"/>
              <a:pPr/>
              <a:t>‹#›</a:t>
            </a:fld>
            <a:endParaRPr lang="en-US"/>
          </a:p>
        </p:txBody>
      </p:sp>
    </p:spTree>
    <p:extLst>
      <p:ext uri="{BB962C8B-B14F-4D97-AF65-F5344CB8AC3E}">
        <p14:creationId xmlns:p14="http://schemas.microsoft.com/office/powerpoint/2010/main" val="359545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9524377-3643-8746-A01B-EA1A708E8DBE}" type="datetimeFigureOut">
              <a:rPr lang="en-US" smtClean="0"/>
              <a:pPr/>
              <a:t>4/22/22</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749F57-7ABA-AF47-B9A5-4EBA4902DEFA}" type="slidenum">
              <a:rPr lang="en-US" smtClean="0"/>
              <a:pPr/>
              <a:t>‹#›</a:t>
            </a:fld>
            <a:endParaRPr lang="en-US"/>
          </a:p>
        </p:txBody>
      </p:sp>
    </p:spTree>
    <p:extLst>
      <p:ext uri="{BB962C8B-B14F-4D97-AF65-F5344CB8AC3E}">
        <p14:creationId xmlns:p14="http://schemas.microsoft.com/office/powerpoint/2010/main" val="3823075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4/22/22</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303167681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42355712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4/22/22</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28935839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4/22/22</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123579881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Hant" dirty="0"/>
              <a:t>08.1</a:t>
            </a:r>
            <a:r>
              <a:rPr lang="en-US" dirty="0"/>
              <a:t>. </a:t>
            </a:r>
            <a:r>
              <a:rPr lang="en-US" altLang="zh-TW" dirty="0"/>
              <a:t>Bootstrap</a:t>
            </a:r>
          </a:p>
        </p:txBody>
      </p:sp>
      <p:sp>
        <p:nvSpPr>
          <p:cNvPr id="3" name="Subtitle 2"/>
          <p:cNvSpPr>
            <a:spLocks noGrp="1"/>
          </p:cNvSpPr>
          <p:nvPr>
            <p:ph type="subTitle" idx="1"/>
          </p:nvPr>
        </p:nvSpPr>
        <p:spPr/>
        <p:txBody>
          <a:bodyPr>
            <a:normAutofit/>
          </a:bodyPr>
          <a:lstStyle/>
          <a:p>
            <a:r>
              <a:rPr lang="en-US" altLang="zh-TW" sz="2400" dirty="0"/>
              <a:t>Theory and Practice of Bioinformatics</a:t>
            </a:r>
            <a:endParaRPr lang="en-US" sz="2400" dirty="0"/>
          </a:p>
          <a:p>
            <a:r>
              <a:rPr lang="en-US" altLang="zh-TW" sz="2400" dirty="0"/>
              <a:t>Jia-Ming Chang, CS.NCCU</a:t>
            </a:r>
          </a:p>
        </p:txBody>
      </p:sp>
      <p:sp>
        <p:nvSpPr>
          <p:cNvPr id="5" name="矩形 4"/>
          <p:cNvSpPr/>
          <p:nvPr/>
        </p:nvSpPr>
        <p:spPr>
          <a:xfrm>
            <a:off x="1705510" y="6581001"/>
            <a:ext cx="7438490" cy="276999"/>
          </a:xfrm>
          <a:prstGeom prst="rect">
            <a:avLst/>
          </a:prstGeom>
        </p:spPr>
        <p:txBody>
          <a:bodyPr wrap="square">
            <a:spAutoFit/>
          </a:bodyPr>
          <a:lstStyle/>
          <a:p>
            <a:pPr algn="r"/>
            <a:r>
              <a:rPr lang="zh-TW" altLang="en-US" sz="1200" dirty="0">
                <a:solidFill>
                  <a:schemeClr val="bg1"/>
                </a:solidFill>
              </a:rPr>
              <a:t>The slide is</a:t>
            </a:r>
            <a:r>
              <a:rPr lang="en-US" altLang="zh-TW" sz="1200" dirty="0">
                <a:solidFill>
                  <a:schemeClr val="bg1"/>
                </a:solidFill>
              </a:rPr>
              <a:t> 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208736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9" name="Picture 1027"/>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604025" y="1486030"/>
            <a:ext cx="3673456" cy="4763306"/>
          </a:xfrm>
          <a:prstGeom prst="rect">
            <a:avLst/>
          </a:prstGeom>
          <a:solidFill>
            <a:schemeClr val="bg1"/>
          </a:solidFill>
          <a:ln>
            <a:noFill/>
          </a:ln>
        </p:spPr>
      </p:pic>
      <p:sp>
        <p:nvSpPr>
          <p:cNvPr id="5" name="文字方塊 4"/>
          <p:cNvSpPr txBox="1"/>
          <p:nvPr/>
        </p:nvSpPr>
        <p:spPr>
          <a:xfrm>
            <a:off x="6851392" y="6557436"/>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
        <p:nvSpPr>
          <p:cNvPr id="2" name="標題 1"/>
          <p:cNvSpPr>
            <a:spLocks noGrp="1"/>
          </p:cNvSpPr>
          <p:nvPr>
            <p:ph type="title"/>
          </p:nvPr>
        </p:nvSpPr>
        <p:spPr/>
        <p:txBody>
          <a:bodyPr/>
          <a:lstStyle/>
          <a:p>
            <a:r>
              <a:rPr kumimoji="1" lang="en-US" altLang="zh-TW" dirty="0"/>
              <a:t>"bootstrapped” tree</a:t>
            </a:r>
            <a:endParaRPr kumimoji="1" lang="zh-TW" altLang="en-US" dirty="0"/>
          </a:p>
        </p:txBody>
      </p:sp>
    </p:spTree>
    <p:extLst>
      <p:ext uri="{BB962C8B-B14F-4D97-AF65-F5344CB8AC3E}">
        <p14:creationId xmlns:p14="http://schemas.microsoft.com/office/powerpoint/2010/main" val="295149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4" name="Picture 4"/>
          <p:cNvPicPr>
            <a:picLocks noChangeAspect="1" noChangeArrowheads="1"/>
          </p:cNvPicPr>
          <p:nvPr/>
        </p:nvPicPr>
        <p:blipFill>
          <a:blip r:embed="rId3" cstate="print"/>
          <a:srcRect/>
          <a:stretch>
            <a:fillRect/>
          </a:stretch>
        </p:blipFill>
        <p:spPr bwMode="auto">
          <a:xfrm>
            <a:off x="840654" y="3015047"/>
            <a:ext cx="7927488" cy="3366956"/>
          </a:xfrm>
          <a:prstGeom prst="rect">
            <a:avLst/>
          </a:prstGeom>
          <a:noFill/>
          <a:ln w="9525">
            <a:noFill/>
            <a:miter lim="800000"/>
            <a:headEnd/>
            <a:tailEnd/>
          </a:ln>
        </p:spPr>
      </p:pic>
      <p:sp>
        <p:nvSpPr>
          <p:cNvPr id="122885" name="Oval 5"/>
          <p:cNvSpPr>
            <a:spLocks noChangeArrowheads="1"/>
          </p:cNvSpPr>
          <p:nvPr/>
        </p:nvSpPr>
        <p:spPr bwMode="auto">
          <a:xfrm>
            <a:off x="3533775" y="3892774"/>
            <a:ext cx="498808" cy="348551"/>
          </a:xfrm>
          <a:prstGeom prst="ellipse">
            <a:avLst/>
          </a:prstGeom>
          <a:noFill/>
          <a:ln w="38100">
            <a:solidFill>
              <a:srgbClr val="CC3300"/>
            </a:solidFill>
            <a:round/>
            <a:headEnd/>
            <a:tailEnd/>
          </a:ln>
        </p:spPr>
        <p:txBody>
          <a:bodyPr wrap="none" anchor="ctr"/>
          <a:lstStyle/>
          <a:p>
            <a:endParaRPr lang="en-US"/>
          </a:p>
        </p:txBody>
      </p:sp>
      <p:sp>
        <p:nvSpPr>
          <p:cNvPr id="122886" name="Oval 6"/>
          <p:cNvSpPr>
            <a:spLocks noChangeArrowheads="1"/>
          </p:cNvSpPr>
          <p:nvPr/>
        </p:nvSpPr>
        <p:spPr bwMode="auto">
          <a:xfrm>
            <a:off x="3533775" y="4349974"/>
            <a:ext cx="498808" cy="348551"/>
          </a:xfrm>
          <a:prstGeom prst="ellipse">
            <a:avLst/>
          </a:prstGeom>
          <a:noFill/>
          <a:ln w="38100">
            <a:solidFill>
              <a:srgbClr val="CC3300"/>
            </a:solidFill>
            <a:round/>
            <a:headEnd/>
            <a:tailEnd/>
          </a:ln>
        </p:spPr>
        <p:txBody>
          <a:bodyPr wrap="none" anchor="ctr"/>
          <a:lstStyle/>
          <a:p>
            <a:endParaRPr lang="en-US"/>
          </a:p>
        </p:txBody>
      </p:sp>
      <p:sp>
        <p:nvSpPr>
          <p:cNvPr id="122887" name="Oval 7"/>
          <p:cNvSpPr>
            <a:spLocks noChangeArrowheads="1"/>
          </p:cNvSpPr>
          <p:nvPr/>
        </p:nvSpPr>
        <p:spPr bwMode="auto">
          <a:xfrm>
            <a:off x="2619375" y="4130899"/>
            <a:ext cx="498808" cy="348551"/>
          </a:xfrm>
          <a:prstGeom prst="ellipse">
            <a:avLst/>
          </a:prstGeom>
          <a:noFill/>
          <a:ln w="38100">
            <a:solidFill>
              <a:srgbClr val="CC3300"/>
            </a:solidFill>
            <a:round/>
            <a:headEnd/>
            <a:tailEnd/>
          </a:ln>
        </p:spPr>
        <p:txBody>
          <a:bodyPr wrap="none" anchor="ctr"/>
          <a:lstStyle/>
          <a:p>
            <a:endParaRPr lang="en-US"/>
          </a:p>
        </p:txBody>
      </p:sp>
      <p:sp>
        <p:nvSpPr>
          <p:cNvPr id="122888" name="Oval 8"/>
          <p:cNvSpPr>
            <a:spLocks noChangeArrowheads="1"/>
          </p:cNvSpPr>
          <p:nvPr/>
        </p:nvSpPr>
        <p:spPr bwMode="auto">
          <a:xfrm>
            <a:off x="3533775" y="5111974"/>
            <a:ext cx="498808" cy="348551"/>
          </a:xfrm>
          <a:prstGeom prst="ellipse">
            <a:avLst/>
          </a:prstGeom>
          <a:noFill/>
          <a:ln w="38100">
            <a:solidFill>
              <a:srgbClr val="CC3300"/>
            </a:solidFill>
            <a:round/>
            <a:headEnd/>
            <a:tailEnd/>
          </a:ln>
        </p:spPr>
        <p:txBody>
          <a:bodyPr wrap="none" anchor="ctr"/>
          <a:lstStyle/>
          <a:p>
            <a:endParaRPr lang="en-US"/>
          </a:p>
        </p:txBody>
      </p:sp>
      <p:sp>
        <p:nvSpPr>
          <p:cNvPr id="2" name="Title 1">
            <a:extLst>
              <a:ext uri="{FF2B5EF4-FFF2-40B4-BE49-F238E27FC236}">
                <a16:creationId xmlns:a16="http://schemas.microsoft.com/office/drawing/2014/main" id="{FC1A3413-046F-CA4D-883D-BA8B952EC24E}"/>
              </a:ext>
            </a:extLst>
          </p:cNvPr>
          <p:cNvSpPr>
            <a:spLocks noGrp="1"/>
          </p:cNvSpPr>
          <p:nvPr>
            <p:ph type="title"/>
          </p:nvPr>
        </p:nvSpPr>
        <p:spPr/>
        <p:txBody>
          <a:bodyPr>
            <a:normAutofit/>
          </a:bodyPr>
          <a:lstStyle/>
          <a:p>
            <a:r>
              <a:rPr lang="en-US" dirty="0"/>
              <a:t>MEGA trees display bootstrap values</a:t>
            </a:r>
          </a:p>
        </p:txBody>
      </p:sp>
      <p:sp>
        <p:nvSpPr>
          <p:cNvPr id="3" name="Content Placeholder 2">
            <a:extLst>
              <a:ext uri="{FF2B5EF4-FFF2-40B4-BE49-F238E27FC236}">
                <a16:creationId xmlns:a16="http://schemas.microsoft.com/office/drawing/2014/main" id="{8428E83D-FDFD-0F4E-8475-E5FA8F432BA4}"/>
              </a:ext>
            </a:extLst>
          </p:cNvPr>
          <p:cNvSpPr>
            <a:spLocks noGrp="1"/>
          </p:cNvSpPr>
          <p:nvPr>
            <p:ph idx="1"/>
          </p:nvPr>
        </p:nvSpPr>
        <p:spPr>
          <a:xfrm>
            <a:off x="628650" y="1825625"/>
            <a:ext cx="7886700" cy="1141414"/>
          </a:xfrm>
        </p:spPr>
        <p:txBody>
          <a:bodyPr>
            <a:normAutofit lnSpcReduction="10000"/>
          </a:bodyPr>
          <a:lstStyle/>
          <a:p>
            <a:pPr>
              <a:lnSpc>
                <a:spcPct val="100000"/>
              </a:lnSpc>
            </a:pPr>
            <a:r>
              <a:rPr lang="en-US" altLang="en-US" sz="2400" dirty="0">
                <a:latin typeface="+mn-lt"/>
                <a:cs typeface="Gill Sans MT"/>
              </a:rPr>
              <a:t>Bootstrap values show the percent of times each clade </a:t>
            </a:r>
            <a:r>
              <a:rPr lang="en-US" sz="2400" dirty="0">
                <a:latin typeface="+mn-lt"/>
                <a:cs typeface="Gill Sans MT"/>
              </a:rPr>
              <a:t>is supported after a large number (n=500) of replicate samplings of the data.</a:t>
            </a:r>
          </a:p>
        </p:txBody>
      </p:sp>
    </p:spTree>
    <p:extLst>
      <p:ext uri="{BB962C8B-B14F-4D97-AF65-F5344CB8AC3E}">
        <p14:creationId xmlns:p14="http://schemas.microsoft.com/office/powerpoint/2010/main" val="297658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GB" altLang="zh-TW" sz="3600" dirty="0"/>
              <a:t>Bootstrap procedure : properties</a:t>
            </a:r>
            <a:endParaRPr kumimoji="1" lang="zh-TW" altLang="en-US" dirty="0"/>
          </a:p>
        </p:txBody>
      </p:sp>
      <p:sp>
        <p:nvSpPr>
          <p:cNvPr id="117763" name="Rectangle 3"/>
          <p:cNvSpPr>
            <a:spLocks noGrp="1" noChangeArrowheads="1"/>
          </p:cNvSpPr>
          <p:nvPr>
            <p:ph idx="1"/>
          </p:nvPr>
        </p:nvSpPr>
        <p:spPr/>
        <p:txBody>
          <a:bodyPr>
            <a:normAutofit/>
          </a:bodyPr>
          <a:lstStyle/>
          <a:p>
            <a:pPr>
              <a:lnSpc>
                <a:spcPct val="100000"/>
              </a:lnSpc>
            </a:pPr>
            <a:r>
              <a:rPr lang="en-GB" altLang="zh-TW" sz="2400" dirty="0"/>
              <a:t>Internal branches supported by ≥ 90% of replicates are considered as statistically significant.</a:t>
            </a:r>
          </a:p>
          <a:p>
            <a:pPr>
              <a:lnSpc>
                <a:spcPct val="100000"/>
              </a:lnSpc>
            </a:pPr>
            <a:r>
              <a:rPr lang="en-GB" altLang="zh-TW" sz="2400" dirty="0"/>
              <a:t>The bootstrap procedure only detects if sequence length is enough to support a particular node.</a:t>
            </a:r>
          </a:p>
          <a:p>
            <a:pPr>
              <a:lnSpc>
                <a:spcPct val="100000"/>
              </a:lnSpc>
            </a:pPr>
            <a:r>
              <a:rPr lang="en-GB" altLang="zh-TW" sz="2400" dirty="0"/>
              <a:t>The bootstrap procedure does not help determining if </a:t>
            </a:r>
            <a:r>
              <a:rPr lang="en-GB" altLang="zh-TW" sz="2400" u="sng" dirty="0"/>
              <a:t>the tree-building method is good</a:t>
            </a:r>
            <a:r>
              <a:rPr lang="en-GB" altLang="zh-TW" sz="2400" dirty="0"/>
              <a:t>. A wrong tree can have 100 % bootstrap support for all its branches!</a:t>
            </a:r>
          </a:p>
        </p:txBody>
      </p:sp>
      <p:sp>
        <p:nvSpPr>
          <p:cNvPr id="5" name="文字方塊 4"/>
          <p:cNvSpPr txBox="1"/>
          <p:nvPr/>
        </p:nvSpPr>
        <p:spPr>
          <a:xfrm>
            <a:off x="6851392" y="6546678"/>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178466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Supermatrix</a:t>
            </a:r>
            <a:r>
              <a:rPr lang="en-US" altLang="zh-TW" dirty="0"/>
              <a:t> vs </a:t>
            </a:r>
            <a:r>
              <a:rPr lang="en-US" altLang="zh-TW" dirty="0" err="1"/>
              <a:t>supertree</a:t>
            </a:r>
            <a:endParaRPr lang="zh-TW" altLang="en-US" dirty="0"/>
          </a:p>
        </p:txBody>
      </p:sp>
      <p:sp>
        <p:nvSpPr>
          <p:cNvPr id="4" name="矩形 3"/>
          <p:cNvSpPr/>
          <p:nvPr/>
        </p:nvSpPr>
        <p:spPr>
          <a:xfrm>
            <a:off x="0" y="6414717"/>
            <a:ext cx="9144000" cy="461665"/>
          </a:xfrm>
          <a:prstGeom prst="rect">
            <a:avLst/>
          </a:prstGeom>
        </p:spPr>
        <p:txBody>
          <a:bodyPr wrap="square">
            <a:spAutoFit/>
          </a:bodyPr>
          <a:lstStyle/>
          <a:p>
            <a:r>
              <a:rPr lang="en-US" altLang="zh-TW" sz="1200" b="1" dirty="0" err="1">
                <a:solidFill>
                  <a:schemeClr val="bg1"/>
                </a:solidFill>
              </a:rPr>
              <a:t>Phylogenomics</a:t>
            </a:r>
            <a:r>
              <a:rPr lang="en-US" altLang="zh-TW" sz="1200" b="1" dirty="0">
                <a:solidFill>
                  <a:schemeClr val="bg1"/>
                </a:solidFill>
              </a:rPr>
              <a:t> and the reconstruction of the tree of life. </a:t>
            </a:r>
            <a:r>
              <a:rPr lang="en-US" altLang="zh-TW" sz="1200" dirty="0" err="1">
                <a:solidFill>
                  <a:schemeClr val="bg1"/>
                </a:solidFill>
              </a:rPr>
              <a:t>Frédéric</a:t>
            </a:r>
            <a:r>
              <a:rPr lang="en-US" altLang="zh-TW" sz="1200" dirty="0">
                <a:solidFill>
                  <a:schemeClr val="bg1"/>
                </a:solidFill>
              </a:rPr>
              <a:t> </a:t>
            </a:r>
            <a:r>
              <a:rPr lang="en-US" altLang="zh-TW" sz="1200" dirty="0" err="1">
                <a:solidFill>
                  <a:schemeClr val="bg1"/>
                </a:solidFill>
              </a:rPr>
              <a:t>Delsuc</a:t>
            </a:r>
            <a:r>
              <a:rPr lang="en-US" altLang="zh-TW" sz="1200" dirty="0">
                <a:solidFill>
                  <a:schemeClr val="bg1"/>
                </a:solidFill>
              </a:rPr>
              <a:t>, </a:t>
            </a:r>
            <a:r>
              <a:rPr lang="en-US" altLang="zh-TW" sz="1200" dirty="0" err="1">
                <a:solidFill>
                  <a:schemeClr val="bg1"/>
                </a:solidFill>
              </a:rPr>
              <a:t>Henner</a:t>
            </a:r>
            <a:r>
              <a:rPr lang="en-US" altLang="zh-TW" sz="1200" dirty="0">
                <a:solidFill>
                  <a:schemeClr val="bg1"/>
                </a:solidFill>
              </a:rPr>
              <a:t> </a:t>
            </a:r>
            <a:r>
              <a:rPr lang="en-US" altLang="zh-TW" sz="1200" dirty="0" err="1">
                <a:solidFill>
                  <a:schemeClr val="bg1"/>
                </a:solidFill>
              </a:rPr>
              <a:t>Brinkmann</a:t>
            </a:r>
            <a:r>
              <a:rPr lang="en-US" altLang="zh-TW" sz="1200" dirty="0">
                <a:solidFill>
                  <a:schemeClr val="bg1"/>
                </a:solidFill>
              </a:rPr>
              <a:t>, </a:t>
            </a:r>
            <a:r>
              <a:rPr lang="en-US" altLang="zh-TW" sz="1200" dirty="0" err="1">
                <a:solidFill>
                  <a:schemeClr val="bg1"/>
                </a:solidFill>
              </a:rPr>
              <a:t>Hervé</a:t>
            </a:r>
            <a:r>
              <a:rPr lang="en-US" altLang="zh-TW" sz="1200" dirty="0">
                <a:solidFill>
                  <a:schemeClr val="bg1"/>
                </a:solidFill>
              </a:rPr>
              <a:t> Philippe (2005) </a:t>
            </a:r>
            <a:r>
              <a:rPr lang="en-US" altLang="zh-TW" sz="1200" i="1" dirty="0">
                <a:solidFill>
                  <a:schemeClr val="bg1"/>
                </a:solidFill>
              </a:rPr>
              <a:t>Nature reviews. Genetics</a:t>
            </a:r>
            <a:r>
              <a:rPr lang="en-US" altLang="zh-TW" sz="1200" dirty="0">
                <a:solidFill>
                  <a:schemeClr val="bg1"/>
                </a:solidFill>
              </a:rPr>
              <a:t> 6 (5) p. 361-75</a:t>
            </a:r>
          </a:p>
        </p:txBody>
      </p:sp>
      <p:pic>
        <p:nvPicPr>
          <p:cNvPr id="3074" name="Picture 2"/>
          <p:cNvPicPr>
            <a:picLocks noChangeAspect="1" noChangeArrowheads="1"/>
          </p:cNvPicPr>
          <p:nvPr/>
        </p:nvPicPr>
        <p:blipFill rotWithShape="1">
          <a:blip r:embed="rId2" cstate="print"/>
          <a:srcRect r="953" b="1105"/>
          <a:stretch/>
        </p:blipFill>
        <p:spPr bwMode="auto">
          <a:xfrm>
            <a:off x="1280161" y="1548668"/>
            <a:ext cx="6517484" cy="4330420"/>
          </a:xfrm>
          <a:prstGeom prst="rect">
            <a:avLst/>
          </a:prstGeom>
          <a:noFill/>
          <a:ln w="9525">
            <a:noFill/>
            <a:miter lim="800000"/>
            <a:headEnd/>
            <a:tailEnd/>
          </a:ln>
        </p:spPr>
      </p:pic>
    </p:spTree>
    <p:extLst>
      <p:ext uri="{BB962C8B-B14F-4D97-AF65-F5344CB8AC3E}">
        <p14:creationId xmlns:p14="http://schemas.microsoft.com/office/powerpoint/2010/main" val="725538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400" dirty="0"/>
              <a:t>Single-gene data sets generate multiple, robustly supported alternative topologies.</a:t>
            </a:r>
            <a:endParaRPr lang="zh-TW" altLang="en-US" sz="2400" dirty="0"/>
          </a:p>
        </p:txBody>
      </p:sp>
      <p:sp>
        <p:nvSpPr>
          <p:cNvPr id="4" name="矩形 3"/>
          <p:cNvSpPr/>
          <p:nvPr/>
        </p:nvSpPr>
        <p:spPr>
          <a:xfrm>
            <a:off x="-20003" y="6414717"/>
            <a:ext cx="9144000" cy="461665"/>
          </a:xfrm>
          <a:prstGeom prst="rect">
            <a:avLst/>
          </a:prstGeom>
        </p:spPr>
        <p:txBody>
          <a:bodyPr wrap="square">
            <a:spAutoFit/>
          </a:bodyPr>
          <a:lstStyle/>
          <a:p>
            <a:r>
              <a:rPr lang="en-US" altLang="zh-TW" sz="1200" b="1" dirty="0">
                <a:solidFill>
                  <a:schemeClr val="bg1"/>
                </a:solidFill>
              </a:rPr>
              <a:t>Genome-scale approaches to resolving incongruence in molecular phylogenies. </a:t>
            </a:r>
            <a:r>
              <a:rPr lang="en-US" altLang="zh-TW" sz="1200" dirty="0" err="1">
                <a:solidFill>
                  <a:schemeClr val="bg1"/>
                </a:solidFill>
              </a:rPr>
              <a:t>Antonis</a:t>
            </a:r>
            <a:r>
              <a:rPr lang="en-US" altLang="zh-TW" sz="1200" dirty="0">
                <a:solidFill>
                  <a:schemeClr val="bg1"/>
                </a:solidFill>
              </a:rPr>
              <a:t> Rokas, Barry L Williams, Nicole King, Sean B Carroll (2003) </a:t>
            </a:r>
            <a:r>
              <a:rPr lang="en-US" altLang="zh-TW" sz="1200" i="1" dirty="0">
                <a:solidFill>
                  <a:schemeClr val="bg1"/>
                </a:solidFill>
              </a:rPr>
              <a:t>Nature</a:t>
            </a:r>
            <a:r>
              <a:rPr lang="en-US" altLang="zh-TW" sz="1200" dirty="0">
                <a:solidFill>
                  <a:schemeClr val="bg1"/>
                </a:solidFill>
              </a:rPr>
              <a:t> 425 (6960) p. 798-804</a:t>
            </a:r>
          </a:p>
        </p:txBody>
      </p:sp>
      <p:pic>
        <p:nvPicPr>
          <p:cNvPr id="1026" name="Picture 2"/>
          <p:cNvPicPr>
            <a:picLocks noChangeAspect="1" noChangeArrowheads="1"/>
          </p:cNvPicPr>
          <p:nvPr/>
        </p:nvPicPr>
        <p:blipFill>
          <a:blip r:embed="rId2" cstate="print"/>
          <a:srcRect/>
          <a:stretch>
            <a:fillRect/>
          </a:stretch>
        </p:blipFill>
        <p:spPr bwMode="auto">
          <a:xfrm>
            <a:off x="577390" y="1828799"/>
            <a:ext cx="7705998" cy="4008781"/>
          </a:xfrm>
          <a:prstGeom prst="rect">
            <a:avLst/>
          </a:prstGeom>
          <a:noFill/>
          <a:ln w="9525">
            <a:noFill/>
            <a:miter lim="800000"/>
            <a:headEnd/>
            <a:tailEnd/>
          </a:ln>
        </p:spPr>
      </p:pic>
    </p:spTree>
    <p:extLst>
      <p:ext uri="{BB962C8B-B14F-4D97-AF65-F5344CB8AC3E}">
        <p14:creationId xmlns:p14="http://schemas.microsoft.com/office/powerpoint/2010/main" val="397991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Concatenation</a:t>
            </a:r>
            <a:endParaRPr lang="zh-TW" altLang="en-US" dirty="0"/>
          </a:p>
        </p:txBody>
      </p:sp>
      <p:pic>
        <p:nvPicPr>
          <p:cNvPr id="2050" name="Picture 2"/>
          <p:cNvPicPr>
            <a:picLocks noChangeAspect="1" noChangeArrowheads="1"/>
          </p:cNvPicPr>
          <p:nvPr/>
        </p:nvPicPr>
        <p:blipFill>
          <a:blip r:embed="rId2" cstate="print"/>
          <a:srcRect/>
          <a:stretch>
            <a:fillRect/>
          </a:stretch>
        </p:blipFill>
        <p:spPr bwMode="auto">
          <a:xfrm>
            <a:off x="1417405" y="2283395"/>
            <a:ext cx="6309190" cy="3940437"/>
          </a:xfrm>
          <a:prstGeom prst="rect">
            <a:avLst/>
          </a:prstGeom>
          <a:noFill/>
          <a:ln w="9525">
            <a:noFill/>
            <a:miter lim="800000"/>
            <a:headEnd/>
            <a:tailEnd/>
          </a:ln>
        </p:spPr>
      </p:pic>
      <p:sp>
        <p:nvSpPr>
          <p:cNvPr id="8" name="文字方塊 7"/>
          <p:cNvSpPr txBox="1"/>
          <p:nvPr/>
        </p:nvSpPr>
        <p:spPr>
          <a:xfrm>
            <a:off x="2228850" y="1544731"/>
            <a:ext cx="1828800" cy="738664"/>
          </a:xfrm>
          <a:prstGeom prst="rect">
            <a:avLst/>
          </a:prstGeom>
          <a:noFill/>
        </p:spPr>
        <p:txBody>
          <a:bodyPr wrap="square" rtlCol="0">
            <a:spAutoFit/>
          </a:bodyPr>
          <a:lstStyle/>
          <a:p>
            <a:r>
              <a:rPr lang="en-US" altLang="zh-TW" sz="2100" dirty="0">
                <a:solidFill>
                  <a:srgbClr val="FF0000"/>
                </a:solidFill>
                <a:latin typeface="+mj-lt"/>
              </a:rPr>
              <a:t>Right Topology</a:t>
            </a:r>
            <a:endParaRPr lang="zh-TW" altLang="en-US" sz="2100" dirty="0">
              <a:solidFill>
                <a:srgbClr val="FF0000"/>
              </a:solidFill>
              <a:latin typeface="+mj-lt"/>
            </a:endParaRPr>
          </a:p>
        </p:txBody>
      </p:sp>
      <p:sp>
        <p:nvSpPr>
          <p:cNvPr id="9" name="文字方塊 8"/>
          <p:cNvSpPr txBox="1"/>
          <p:nvPr/>
        </p:nvSpPr>
        <p:spPr>
          <a:xfrm>
            <a:off x="4857749" y="1544732"/>
            <a:ext cx="2963059" cy="415498"/>
          </a:xfrm>
          <a:prstGeom prst="rect">
            <a:avLst/>
          </a:prstGeom>
          <a:noFill/>
        </p:spPr>
        <p:txBody>
          <a:bodyPr wrap="square" rtlCol="0">
            <a:spAutoFit/>
          </a:bodyPr>
          <a:lstStyle/>
          <a:p>
            <a:r>
              <a:rPr lang="en-US" altLang="zh-TW" sz="2100" dirty="0">
                <a:solidFill>
                  <a:srgbClr val="FF0000"/>
                </a:solidFill>
              </a:rPr>
              <a:t>High Bootstrap Support </a:t>
            </a:r>
            <a:endParaRPr lang="zh-TW" altLang="en-US" sz="2100" dirty="0">
              <a:solidFill>
                <a:srgbClr val="FF0000"/>
              </a:solidFill>
            </a:endParaRPr>
          </a:p>
        </p:txBody>
      </p:sp>
      <p:sp>
        <p:nvSpPr>
          <p:cNvPr id="11" name="加號 10"/>
          <p:cNvSpPr/>
          <p:nvPr/>
        </p:nvSpPr>
        <p:spPr>
          <a:xfrm>
            <a:off x="4229100" y="1573306"/>
            <a:ext cx="342900" cy="34290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0" name="矩形 3">
            <a:extLst>
              <a:ext uri="{FF2B5EF4-FFF2-40B4-BE49-F238E27FC236}">
                <a16:creationId xmlns:a16="http://schemas.microsoft.com/office/drawing/2014/main" id="{D38EA0B9-8AE8-BC4D-B145-71493E861D26}"/>
              </a:ext>
            </a:extLst>
          </p:cNvPr>
          <p:cNvSpPr/>
          <p:nvPr/>
        </p:nvSpPr>
        <p:spPr>
          <a:xfrm>
            <a:off x="-20003" y="6414717"/>
            <a:ext cx="9144000" cy="461665"/>
          </a:xfrm>
          <a:prstGeom prst="rect">
            <a:avLst/>
          </a:prstGeom>
        </p:spPr>
        <p:txBody>
          <a:bodyPr wrap="square">
            <a:spAutoFit/>
          </a:bodyPr>
          <a:lstStyle/>
          <a:p>
            <a:r>
              <a:rPr lang="en-US" altLang="zh-TW" sz="1200" b="1" dirty="0">
                <a:solidFill>
                  <a:schemeClr val="bg1"/>
                </a:solidFill>
              </a:rPr>
              <a:t>Genome-scale approaches to resolving incongruence in molecular phylogenies. </a:t>
            </a:r>
            <a:r>
              <a:rPr lang="en-US" altLang="zh-TW" sz="1200" dirty="0" err="1">
                <a:solidFill>
                  <a:schemeClr val="bg1"/>
                </a:solidFill>
              </a:rPr>
              <a:t>Antonis</a:t>
            </a:r>
            <a:r>
              <a:rPr lang="en-US" altLang="zh-TW" sz="1200" dirty="0">
                <a:solidFill>
                  <a:schemeClr val="bg1"/>
                </a:solidFill>
              </a:rPr>
              <a:t> Rokas, Barry L Williams, Nicole King, Sean B Carroll (2003) </a:t>
            </a:r>
            <a:r>
              <a:rPr lang="en-US" altLang="zh-TW" sz="1200" i="1" dirty="0">
                <a:solidFill>
                  <a:schemeClr val="bg1"/>
                </a:solidFill>
              </a:rPr>
              <a:t>Nature</a:t>
            </a:r>
            <a:r>
              <a:rPr lang="en-US" altLang="zh-TW" sz="1200" dirty="0">
                <a:solidFill>
                  <a:schemeClr val="bg1"/>
                </a:solidFill>
              </a:rPr>
              <a:t> 425 (6960) p. 798-804</a:t>
            </a:r>
          </a:p>
        </p:txBody>
      </p:sp>
    </p:spTree>
    <p:extLst>
      <p:ext uri="{BB962C8B-B14F-4D97-AF65-F5344CB8AC3E}">
        <p14:creationId xmlns:p14="http://schemas.microsoft.com/office/powerpoint/2010/main" val="343653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FC7FF7B-231E-9B4F-8048-8C0057EB6898}"/>
              </a:ext>
            </a:extLst>
          </p:cNvPr>
          <p:cNvSpPr>
            <a:spLocks noGrp="1"/>
          </p:cNvSpPr>
          <p:nvPr>
            <p:ph type="ctrTitle"/>
          </p:nvPr>
        </p:nvSpPr>
        <p:spPr/>
        <p:txBody>
          <a:bodyPr>
            <a:noAutofit/>
          </a:bodyPr>
          <a:lstStyle/>
          <a:p>
            <a:r>
              <a:rPr lang="en-US" sz="2800" dirty="0">
                <a:latin typeface="+mj-lt"/>
              </a:rPr>
              <a:t>Incorporating alignment uncertainty into </a:t>
            </a:r>
            <a:r>
              <a:rPr lang="en-US" sz="2800" dirty="0" err="1">
                <a:latin typeface="+mj-lt"/>
              </a:rPr>
              <a:t>Felsenstein’s</a:t>
            </a:r>
            <a:r>
              <a:rPr lang="en-US" sz="2800" dirty="0">
                <a:latin typeface="+mj-lt"/>
              </a:rPr>
              <a:t> phylogenetic bootstrap to improve its reliability</a:t>
            </a:r>
          </a:p>
        </p:txBody>
      </p:sp>
      <p:sp>
        <p:nvSpPr>
          <p:cNvPr id="5" name="副標題 4">
            <a:extLst>
              <a:ext uri="{FF2B5EF4-FFF2-40B4-BE49-F238E27FC236}">
                <a16:creationId xmlns:a16="http://schemas.microsoft.com/office/drawing/2014/main" id="{56F193F0-2C17-6441-A78B-3CB9DE5C9E68}"/>
              </a:ext>
            </a:extLst>
          </p:cNvPr>
          <p:cNvSpPr>
            <a:spLocks noGrp="1"/>
          </p:cNvSpPr>
          <p:nvPr>
            <p:ph type="subTitle" idx="1"/>
          </p:nvPr>
        </p:nvSpPr>
        <p:spPr/>
        <p:txBody>
          <a:bodyPr>
            <a:normAutofit/>
          </a:bodyPr>
          <a:lstStyle/>
          <a:p>
            <a:r>
              <a:rPr lang="en-US" sz="2000" dirty="0">
                <a:solidFill>
                  <a:schemeClr val="bg1"/>
                </a:solidFill>
                <a:latin typeface="+mj-lt"/>
              </a:rPr>
              <a:t>Chang, J.-M. et al. </a:t>
            </a:r>
            <a:r>
              <a:rPr lang="en-US" sz="2000" i="1" dirty="0">
                <a:solidFill>
                  <a:schemeClr val="bg1"/>
                </a:solidFill>
                <a:latin typeface="+mj-lt"/>
              </a:rPr>
              <a:t>Bioinformatics</a:t>
            </a:r>
            <a:r>
              <a:rPr lang="en-US" sz="2000" dirty="0">
                <a:solidFill>
                  <a:schemeClr val="bg1"/>
                </a:solidFill>
                <a:latin typeface="+mj-lt"/>
              </a:rPr>
              <a:t> btz082 (2019) doi:10.1093/bioinformatics/btz082.</a:t>
            </a:r>
          </a:p>
        </p:txBody>
      </p:sp>
    </p:spTree>
    <p:extLst>
      <p:ext uri="{BB962C8B-B14F-4D97-AF65-F5344CB8AC3E}">
        <p14:creationId xmlns:p14="http://schemas.microsoft.com/office/powerpoint/2010/main" val="1089425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txBox="1">
            <a:spLocks noChangeArrowheads="1"/>
          </p:cNvSpPr>
          <p:nvPr/>
        </p:nvSpPr>
        <p:spPr bwMode="auto">
          <a:xfrm>
            <a:off x="5633060" y="528066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a:solidFill>
                  <a:schemeClr val="bg1"/>
                </a:solidFill>
                <a:latin typeface="Arial" charset="0"/>
              </a:rPr>
              <a:t>T-Coffee</a:t>
            </a:r>
          </a:p>
        </p:txBody>
      </p:sp>
      <p:pic>
        <p:nvPicPr>
          <p:cNvPr id="6" name="Picture 5" descr="notredame.jpg"/>
          <p:cNvPicPr>
            <a:picLocks noChangeAspect="1"/>
          </p:cNvPicPr>
          <p:nvPr/>
        </p:nvPicPr>
        <p:blipFill>
          <a:blip r:embed="rId3"/>
          <a:stretch>
            <a:fillRect/>
          </a:stretch>
        </p:blipFill>
        <p:spPr>
          <a:xfrm>
            <a:off x="5884160" y="3333798"/>
            <a:ext cx="1555200" cy="1944000"/>
          </a:xfrm>
          <a:prstGeom prst="ellipse">
            <a:avLst/>
          </a:prstGeom>
          <a:ln>
            <a:noFill/>
          </a:ln>
          <a:effectLst>
            <a:softEdge rad="112500"/>
          </a:effectLst>
        </p:spPr>
      </p:pic>
      <p:pic>
        <p:nvPicPr>
          <p:cNvPr id="7" name="Picture 6" descr="higgins.jpg"/>
          <p:cNvPicPr>
            <a:picLocks noChangeAspect="1"/>
          </p:cNvPicPr>
          <p:nvPr/>
        </p:nvPicPr>
        <p:blipFill>
          <a:blip r:embed="rId4"/>
          <a:stretch>
            <a:fillRect/>
          </a:stretch>
        </p:blipFill>
        <p:spPr>
          <a:xfrm>
            <a:off x="731520" y="720090"/>
            <a:ext cx="1425600" cy="1944000"/>
          </a:xfrm>
          <a:prstGeom prst="ellipse">
            <a:avLst/>
          </a:prstGeom>
          <a:ln>
            <a:noFill/>
          </a:ln>
          <a:effectLst>
            <a:softEdge rad="112500"/>
          </a:effectLst>
        </p:spPr>
      </p:pic>
      <p:sp>
        <p:nvSpPr>
          <p:cNvPr id="8" name="Rectangle 1"/>
          <p:cNvSpPr txBox="1">
            <a:spLocks noChangeArrowheads="1"/>
          </p:cNvSpPr>
          <p:nvPr/>
        </p:nvSpPr>
        <p:spPr bwMode="auto">
          <a:xfrm>
            <a:off x="457200" y="267462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a:solidFill>
                  <a:schemeClr val="bg1"/>
                </a:solidFill>
                <a:latin typeface="Arial" charset="0"/>
              </a:rPr>
              <a:t>ClustalW</a:t>
            </a:r>
          </a:p>
        </p:txBody>
      </p:sp>
      <p:pic>
        <p:nvPicPr>
          <p:cNvPr id="9" name="Picture 8" descr="robert_edgar_365602614.jpg"/>
          <p:cNvPicPr>
            <a:picLocks/>
          </p:cNvPicPr>
          <p:nvPr/>
        </p:nvPicPr>
        <p:blipFill>
          <a:blip r:embed="rId5"/>
          <a:stretch>
            <a:fillRect/>
          </a:stretch>
        </p:blipFill>
        <p:spPr>
          <a:xfrm>
            <a:off x="1310348" y="3333798"/>
            <a:ext cx="1764000" cy="1944000"/>
          </a:xfrm>
          <a:prstGeom prst="ellipse">
            <a:avLst/>
          </a:prstGeom>
          <a:ln>
            <a:noFill/>
          </a:ln>
          <a:effectLst>
            <a:softEdge rad="112500"/>
          </a:effectLst>
        </p:spPr>
      </p:pic>
      <p:sp>
        <p:nvSpPr>
          <p:cNvPr id="10" name="Rectangle 1"/>
          <p:cNvSpPr txBox="1">
            <a:spLocks noChangeArrowheads="1"/>
          </p:cNvSpPr>
          <p:nvPr/>
        </p:nvSpPr>
        <p:spPr bwMode="auto">
          <a:xfrm>
            <a:off x="1163648" y="528066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a:solidFill>
                  <a:schemeClr val="bg1"/>
                </a:solidFill>
                <a:latin typeface="Arial" charset="0"/>
              </a:rPr>
              <a:t>Muscle</a:t>
            </a:r>
          </a:p>
        </p:txBody>
      </p:sp>
      <p:pic>
        <p:nvPicPr>
          <p:cNvPr id="11" name="Picture 10" descr="09octfbpKato.jpg"/>
          <p:cNvPicPr>
            <a:picLocks noChangeAspect="1"/>
          </p:cNvPicPr>
          <p:nvPr/>
        </p:nvPicPr>
        <p:blipFill>
          <a:blip r:embed="rId6"/>
          <a:stretch>
            <a:fillRect/>
          </a:stretch>
        </p:blipFill>
        <p:spPr>
          <a:xfrm>
            <a:off x="6896430" y="720090"/>
            <a:ext cx="1749600" cy="1944000"/>
          </a:xfrm>
          <a:prstGeom prst="ellipse">
            <a:avLst/>
          </a:prstGeom>
          <a:ln>
            <a:noFill/>
          </a:ln>
          <a:effectLst>
            <a:softEdge rad="112500"/>
          </a:effectLst>
        </p:spPr>
      </p:pic>
      <p:sp>
        <p:nvSpPr>
          <p:cNvPr id="12" name="Rectangle 1"/>
          <p:cNvSpPr txBox="1">
            <a:spLocks noChangeArrowheads="1"/>
          </p:cNvSpPr>
          <p:nvPr/>
        </p:nvSpPr>
        <p:spPr bwMode="auto">
          <a:xfrm>
            <a:off x="6783705" y="267462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a:solidFill>
                  <a:schemeClr val="bg1"/>
                </a:solidFill>
                <a:latin typeface="Arial" charset="0"/>
              </a:rPr>
              <a:t>MAFFT</a:t>
            </a:r>
          </a:p>
        </p:txBody>
      </p:sp>
      <p:pic>
        <p:nvPicPr>
          <p:cNvPr id="13" name="Picture 12" descr="jens2009.jpg"/>
          <p:cNvPicPr>
            <a:picLocks/>
          </p:cNvPicPr>
          <p:nvPr/>
        </p:nvPicPr>
        <p:blipFill>
          <a:blip r:embed="rId7" cstate="hqprint">
            <a:extLst>
              <a:ext uri="{28A0092B-C50C-407E-A947-70E740481C1C}">
                <a14:useLocalDpi xmlns:a14="http://schemas.microsoft.com/office/drawing/2010/main"/>
              </a:ext>
            </a:extLst>
          </a:blip>
          <a:stretch>
            <a:fillRect/>
          </a:stretch>
        </p:blipFill>
        <p:spPr>
          <a:xfrm>
            <a:off x="4800554" y="720090"/>
            <a:ext cx="1764000" cy="1944000"/>
          </a:xfrm>
          <a:prstGeom prst="ellipse">
            <a:avLst/>
          </a:prstGeom>
          <a:ln>
            <a:noFill/>
          </a:ln>
          <a:effectLst>
            <a:softEdge rad="112500"/>
          </a:effectLst>
        </p:spPr>
      </p:pic>
      <p:sp>
        <p:nvSpPr>
          <p:cNvPr id="14" name="Rectangle 1"/>
          <p:cNvSpPr txBox="1">
            <a:spLocks noChangeArrowheads="1"/>
          </p:cNvSpPr>
          <p:nvPr/>
        </p:nvSpPr>
        <p:spPr bwMode="auto">
          <a:xfrm>
            <a:off x="4652292" y="267462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a:solidFill>
                  <a:schemeClr val="bg1"/>
                </a:solidFill>
                <a:latin typeface="Arial" charset="0"/>
              </a:rPr>
              <a:t>DCA</a:t>
            </a:r>
          </a:p>
        </p:txBody>
      </p:sp>
      <p:pic>
        <p:nvPicPr>
          <p:cNvPr id="15" name="Picture 14" descr="08sepnhpDo.jpeg"/>
          <p:cNvPicPr>
            <a:picLocks noChangeAspect="1"/>
          </p:cNvPicPr>
          <p:nvPr/>
        </p:nvPicPr>
        <p:blipFill>
          <a:blip r:embed="rId8"/>
          <a:stretch>
            <a:fillRect/>
          </a:stretch>
        </p:blipFill>
        <p:spPr>
          <a:xfrm>
            <a:off x="3614916" y="3333798"/>
            <a:ext cx="1738013" cy="1944000"/>
          </a:xfrm>
          <a:prstGeom prst="ellipse">
            <a:avLst/>
          </a:prstGeom>
          <a:ln>
            <a:noFill/>
          </a:ln>
          <a:effectLst>
            <a:softEdge rad="112500"/>
          </a:effectLst>
        </p:spPr>
      </p:pic>
      <p:sp>
        <p:nvSpPr>
          <p:cNvPr id="16" name="Rectangle 1"/>
          <p:cNvSpPr txBox="1">
            <a:spLocks noChangeArrowheads="1"/>
          </p:cNvSpPr>
          <p:nvPr/>
        </p:nvSpPr>
        <p:spPr bwMode="auto">
          <a:xfrm>
            <a:off x="3455222" y="528066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err="1">
                <a:solidFill>
                  <a:schemeClr val="bg1"/>
                </a:solidFill>
                <a:latin typeface="Arial" charset="0"/>
              </a:rPr>
              <a:t>ProbCons</a:t>
            </a:r>
            <a:endParaRPr lang="en-US" sz="2900" kern="0" dirty="0">
              <a:solidFill>
                <a:schemeClr val="bg1"/>
              </a:solidFill>
              <a:latin typeface="Arial" charset="0"/>
            </a:endParaRPr>
          </a:p>
        </p:txBody>
      </p:sp>
      <p:sp>
        <p:nvSpPr>
          <p:cNvPr id="17" name="Rectangle 1"/>
          <p:cNvSpPr txBox="1">
            <a:spLocks noChangeArrowheads="1"/>
          </p:cNvSpPr>
          <p:nvPr/>
        </p:nvSpPr>
        <p:spPr bwMode="auto">
          <a:xfrm>
            <a:off x="2537460" y="2674620"/>
            <a:ext cx="2057400" cy="480060"/>
          </a:xfrm>
          <a:prstGeom prst="rect">
            <a:avLst/>
          </a:prstGeom>
          <a:noFill/>
          <a:ln w="9525">
            <a:noFill/>
            <a:miter lim="800000"/>
            <a:headEnd/>
            <a:tailEnd/>
          </a:ln>
        </p:spPr>
        <p:txBody>
          <a:bodyPr lIns="0" tIns="0" rIns="0" bIns="0"/>
          <a:lstStyle/>
          <a:p>
            <a:pPr algn="ctr">
              <a:lnSpc>
                <a:spcPct val="95000"/>
              </a:lnSpc>
              <a:defRPr/>
            </a:pPr>
            <a:r>
              <a:rPr lang="en-US" sz="2900" kern="0" dirty="0" err="1">
                <a:solidFill>
                  <a:schemeClr val="bg1"/>
                </a:solidFill>
                <a:latin typeface="Arial" charset="0"/>
              </a:rPr>
              <a:t>Dalign</a:t>
            </a:r>
            <a:endParaRPr lang="en-US" sz="2900" kern="0" dirty="0">
              <a:solidFill>
                <a:schemeClr val="bg1"/>
              </a:solidFill>
              <a:latin typeface="Arial" charset="0"/>
            </a:endParaRPr>
          </a:p>
        </p:txBody>
      </p:sp>
      <p:pic>
        <p:nvPicPr>
          <p:cNvPr id="18" name="Picture 17" descr="bg1.jpg"/>
          <p:cNvPicPr>
            <a:picLocks noChangeAspect="1"/>
          </p:cNvPicPr>
          <p:nvPr/>
        </p:nvPicPr>
        <p:blipFill>
          <a:blip r:embed="rId9"/>
          <a:stretch>
            <a:fillRect/>
          </a:stretch>
        </p:blipFill>
        <p:spPr>
          <a:xfrm>
            <a:off x="2806145" y="720090"/>
            <a:ext cx="1436870" cy="1944000"/>
          </a:xfrm>
          <a:prstGeom prst="ellipse">
            <a:avLst/>
          </a:prstGeom>
          <a:ln>
            <a:noFill/>
          </a:ln>
          <a:effectLst>
            <a:softEdge rad="112500"/>
          </a:effectLst>
        </p:spPr>
      </p:pic>
      <p:sp>
        <p:nvSpPr>
          <p:cNvPr id="19" name="Rectangle 1"/>
          <p:cNvSpPr txBox="1">
            <a:spLocks noChangeArrowheads="1"/>
          </p:cNvSpPr>
          <p:nvPr/>
        </p:nvSpPr>
        <p:spPr bwMode="auto">
          <a:xfrm>
            <a:off x="2274570" y="0"/>
            <a:ext cx="4594860" cy="617220"/>
          </a:xfrm>
          <a:prstGeom prst="rect">
            <a:avLst/>
          </a:prstGeom>
          <a:noFill/>
          <a:ln w="9525">
            <a:noFill/>
            <a:miter lim="800000"/>
            <a:headEnd/>
            <a:tailEnd/>
          </a:ln>
        </p:spPr>
        <p:txBody>
          <a:bodyPr lIns="0" tIns="0" rIns="0" bIns="0"/>
          <a:lstStyle/>
          <a:p>
            <a:pPr algn="ctr">
              <a:lnSpc>
                <a:spcPct val="95000"/>
              </a:lnSpc>
              <a:defRPr/>
            </a:pPr>
            <a:r>
              <a:rPr lang="en-US" sz="3600" kern="0" dirty="0">
                <a:solidFill>
                  <a:schemeClr val="bg1"/>
                </a:solidFill>
                <a:latin typeface="Arial" charset="0"/>
              </a:rPr>
              <a:t>If you build a tree, </a:t>
            </a:r>
          </a:p>
        </p:txBody>
      </p:sp>
      <p:sp>
        <p:nvSpPr>
          <p:cNvPr id="21" name="Rectangle 1"/>
          <p:cNvSpPr txBox="1">
            <a:spLocks noChangeArrowheads="1"/>
          </p:cNvSpPr>
          <p:nvPr/>
        </p:nvSpPr>
        <p:spPr bwMode="auto">
          <a:xfrm>
            <a:off x="1917277" y="5932170"/>
            <a:ext cx="5355165" cy="617220"/>
          </a:xfrm>
          <a:prstGeom prst="rect">
            <a:avLst/>
          </a:prstGeom>
          <a:noFill/>
          <a:ln w="9525">
            <a:noFill/>
            <a:miter lim="800000"/>
            <a:headEnd/>
            <a:tailEnd/>
          </a:ln>
        </p:spPr>
        <p:txBody>
          <a:bodyPr lIns="0" tIns="0" rIns="0" bIns="0"/>
          <a:lstStyle/>
          <a:p>
            <a:pPr algn="ctr">
              <a:lnSpc>
                <a:spcPct val="95000"/>
              </a:lnSpc>
              <a:defRPr/>
            </a:pPr>
            <a:r>
              <a:rPr lang="en-US" sz="3600" kern="0" dirty="0">
                <a:solidFill>
                  <a:schemeClr val="bg1"/>
                </a:solidFill>
                <a:latin typeface="Arial" charset="0"/>
              </a:rPr>
              <a:t>Which guy should I trust?</a:t>
            </a:r>
          </a:p>
        </p:txBody>
      </p:sp>
    </p:spTree>
    <p:extLst>
      <p:ext uri="{BB962C8B-B14F-4D97-AF65-F5344CB8AC3E}">
        <p14:creationId xmlns:p14="http://schemas.microsoft.com/office/powerpoint/2010/main" val="13490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145">
                                          <p:stCondLst>
                                            <p:cond delay="0"/>
                                          </p:stCondLst>
                                        </p:cTn>
                                        <p:tgtEl>
                                          <p:spTgt spid="15"/>
                                        </p:tgtEl>
                                      </p:cBhvr>
                                    </p:animEffect>
                                    <p:anim calcmode="lin" valueType="num">
                                      <p:cBhvr>
                                        <p:cTn id="24" dur="45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15"/>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15"/>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15"/>
                                        </p:tgtEl>
                                        <p:attrNameLst>
                                          <p:attrName>ppt_y</p:attrName>
                                        </p:attrNameLst>
                                      </p:cBhvr>
                                      <p:tavLst>
                                        <p:tav tm="0" fmla="#ppt_y-sin(pi*$)/81">
                                          <p:val>
                                            <p:fltVal val="0"/>
                                          </p:val>
                                        </p:tav>
                                        <p:tav tm="100000">
                                          <p:val>
                                            <p:fltVal val="1"/>
                                          </p:val>
                                        </p:tav>
                                      </p:tavLst>
                                    </p:anim>
                                    <p:animScale>
                                      <p:cBhvr>
                                        <p:cTn id="29" dur="7">
                                          <p:stCondLst>
                                            <p:cond delay="163"/>
                                          </p:stCondLst>
                                        </p:cTn>
                                        <p:tgtEl>
                                          <p:spTgt spid="15"/>
                                        </p:tgtEl>
                                      </p:cBhvr>
                                      <p:to x="100000" y="60000"/>
                                    </p:animScale>
                                    <p:animScale>
                                      <p:cBhvr>
                                        <p:cTn id="30" dur="42" decel="50000">
                                          <p:stCondLst>
                                            <p:cond delay="169"/>
                                          </p:stCondLst>
                                        </p:cTn>
                                        <p:tgtEl>
                                          <p:spTgt spid="15"/>
                                        </p:tgtEl>
                                      </p:cBhvr>
                                      <p:to x="100000" y="100000"/>
                                    </p:animScale>
                                    <p:animScale>
                                      <p:cBhvr>
                                        <p:cTn id="31" dur="7">
                                          <p:stCondLst>
                                            <p:cond delay="328"/>
                                          </p:stCondLst>
                                        </p:cTn>
                                        <p:tgtEl>
                                          <p:spTgt spid="15"/>
                                        </p:tgtEl>
                                      </p:cBhvr>
                                      <p:to x="100000" y="80000"/>
                                    </p:animScale>
                                    <p:animScale>
                                      <p:cBhvr>
                                        <p:cTn id="32" dur="42" decel="50000">
                                          <p:stCondLst>
                                            <p:cond delay="335"/>
                                          </p:stCondLst>
                                        </p:cTn>
                                        <p:tgtEl>
                                          <p:spTgt spid="15"/>
                                        </p:tgtEl>
                                      </p:cBhvr>
                                      <p:to x="100000" y="100000"/>
                                    </p:animScale>
                                    <p:animScale>
                                      <p:cBhvr>
                                        <p:cTn id="33" dur="7">
                                          <p:stCondLst>
                                            <p:cond delay="411"/>
                                          </p:stCondLst>
                                        </p:cTn>
                                        <p:tgtEl>
                                          <p:spTgt spid="15"/>
                                        </p:tgtEl>
                                      </p:cBhvr>
                                      <p:to x="100000" y="90000"/>
                                    </p:animScale>
                                    <p:animScale>
                                      <p:cBhvr>
                                        <p:cTn id="34" dur="42" decel="50000">
                                          <p:stCondLst>
                                            <p:cond delay="417"/>
                                          </p:stCondLst>
                                        </p:cTn>
                                        <p:tgtEl>
                                          <p:spTgt spid="15"/>
                                        </p:tgtEl>
                                      </p:cBhvr>
                                      <p:to x="100000" y="100000"/>
                                    </p:animScale>
                                    <p:animScale>
                                      <p:cBhvr>
                                        <p:cTn id="35" dur="7">
                                          <p:stCondLst>
                                            <p:cond delay="452"/>
                                          </p:stCondLst>
                                        </p:cTn>
                                        <p:tgtEl>
                                          <p:spTgt spid="15"/>
                                        </p:tgtEl>
                                      </p:cBhvr>
                                      <p:to x="100000" y="95000"/>
                                    </p:animScale>
                                    <p:animScale>
                                      <p:cBhvr>
                                        <p:cTn id="36" dur="42" decel="50000">
                                          <p:stCondLst>
                                            <p:cond delay="459"/>
                                          </p:stCondLst>
                                        </p:cTn>
                                        <p:tgtEl>
                                          <p:spTgt spid="1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145">
                                          <p:stCondLst>
                                            <p:cond delay="0"/>
                                          </p:stCondLst>
                                        </p:cTn>
                                        <p:tgtEl>
                                          <p:spTgt spid="13"/>
                                        </p:tgtEl>
                                      </p:cBhvr>
                                    </p:animEffect>
                                    <p:anim calcmode="lin" valueType="num">
                                      <p:cBhvr>
                                        <p:cTn id="40" dur="45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13"/>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13"/>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13"/>
                                        </p:tgtEl>
                                        <p:attrNameLst>
                                          <p:attrName>ppt_y</p:attrName>
                                        </p:attrNameLst>
                                      </p:cBhvr>
                                      <p:tavLst>
                                        <p:tav tm="0" fmla="#ppt_y-sin(pi*$)/81">
                                          <p:val>
                                            <p:fltVal val="0"/>
                                          </p:val>
                                        </p:tav>
                                        <p:tav tm="100000">
                                          <p:val>
                                            <p:fltVal val="1"/>
                                          </p:val>
                                        </p:tav>
                                      </p:tavLst>
                                    </p:anim>
                                    <p:animScale>
                                      <p:cBhvr>
                                        <p:cTn id="45" dur="7">
                                          <p:stCondLst>
                                            <p:cond delay="163"/>
                                          </p:stCondLst>
                                        </p:cTn>
                                        <p:tgtEl>
                                          <p:spTgt spid="13"/>
                                        </p:tgtEl>
                                      </p:cBhvr>
                                      <p:to x="100000" y="60000"/>
                                    </p:animScale>
                                    <p:animScale>
                                      <p:cBhvr>
                                        <p:cTn id="46" dur="42" decel="50000">
                                          <p:stCondLst>
                                            <p:cond delay="169"/>
                                          </p:stCondLst>
                                        </p:cTn>
                                        <p:tgtEl>
                                          <p:spTgt spid="13"/>
                                        </p:tgtEl>
                                      </p:cBhvr>
                                      <p:to x="100000" y="100000"/>
                                    </p:animScale>
                                    <p:animScale>
                                      <p:cBhvr>
                                        <p:cTn id="47" dur="7">
                                          <p:stCondLst>
                                            <p:cond delay="328"/>
                                          </p:stCondLst>
                                        </p:cTn>
                                        <p:tgtEl>
                                          <p:spTgt spid="13"/>
                                        </p:tgtEl>
                                      </p:cBhvr>
                                      <p:to x="100000" y="80000"/>
                                    </p:animScale>
                                    <p:animScale>
                                      <p:cBhvr>
                                        <p:cTn id="48" dur="42" decel="50000">
                                          <p:stCondLst>
                                            <p:cond delay="335"/>
                                          </p:stCondLst>
                                        </p:cTn>
                                        <p:tgtEl>
                                          <p:spTgt spid="13"/>
                                        </p:tgtEl>
                                      </p:cBhvr>
                                      <p:to x="100000" y="100000"/>
                                    </p:animScale>
                                    <p:animScale>
                                      <p:cBhvr>
                                        <p:cTn id="49" dur="7">
                                          <p:stCondLst>
                                            <p:cond delay="411"/>
                                          </p:stCondLst>
                                        </p:cTn>
                                        <p:tgtEl>
                                          <p:spTgt spid="13"/>
                                        </p:tgtEl>
                                      </p:cBhvr>
                                      <p:to x="100000" y="90000"/>
                                    </p:animScale>
                                    <p:animScale>
                                      <p:cBhvr>
                                        <p:cTn id="50" dur="42" decel="50000">
                                          <p:stCondLst>
                                            <p:cond delay="417"/>
                                          </p:stCondLst>
                                        </p:cTn>
                                        <p:tgtEl>
                                          <p:spTgt spid="13"/>
                                        </p:tgtEl>
                                      </p:cBhvr>
                                      <p:to x="100000" y="100000"/>
                                    </p:animScale>
                                    <p:animScale>
                                      <p:cBhvr>
                                        <p:cTn id="51" dur="7">
                                          <p:stCondLst>
                                            <p:cond delay="452"/>
                                          </p:stCondLst>
                                        </p:cTn>
                                        <p:tgtEl>
                                          <p:spTgt spid="13"/>
                                        </p:tgtEl>
                                      </p:cBhvr>
                                      <p:to x="100000" y="95000"/>
                                    </p:animScale>
                                    <p:animScale>
                                      <p:cBhvr>
                                        <p:cTn id="52" dur="42" decel="50000">
                                          <p:stCondLst>
                                            <p:cond delay="459"/>
                                          </p:stCondLst>
                                        </p:cTn>
                                        <p:tgtEl>
                                          <p:spTgt spid="13"/>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145">
                                          <p:stCondLst>
                                            <p:cond delay="0"/>
                                          </p:stCondLst>
                                        </p:cTn>
                                        <p:tgtEl>
                                          <p:spTgt spid="6"/>
                                        </p:tgtEl>
                                      </p:cBhvr>
                                    </p:animEffect>
                                    <p:anim calcmode="lin" valueType="num">
                                      <p:cBhvr>
                                        <p:cTn id="56"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61" dur="7">
                                          <p:stCondLst>
                                            <p:cond delay="163"/>
                                          </p:stCondLst>
                                        </p:cTn>
                                        <p:tgtEl>
                                          <p:spTgt spid="6"/>
                                        </p:tgtEl>
                                      </p:cBhvr>
                                      <p:to x="100000" y="60000"/>
                                    </p:animScale>
                                    <p:animScale>
                                      <p:cBhvr>
                                        <p:cTn id="62" dur="42" decel="50000">
                                          <p:stCondLst>
                                            <p:cond delay="169"/>
                                          </p:stCondLst>
                                        </p:cTn>
                                        <p:tgtEl>
                                          <p:spTgt spid="6"/>
                                        </p:tgtEl>
                                      </p:cBhvr>
                                      <p:to x="100000" y="100000"/>
                                    </p:animScale>
                                    <p:animScale>
                                      <p:cBhvr>
                                        <p:cTn id="63" dur="7">
                                          <p:stCondLst>
                                            <p:cond delay="328"/>
                                          </p:stCondLst>
                                        </p:cTn>
                                        <p:tgtEl>
                                          <p:spTgt spid="6"/>
                                        </p:tgtEl>
                                      </p:cBhvr>
                                      <p:to x="100000" y="80000"/>
                                    </p:animScale>
                                    <p:animScale>
                                      <p:cBhvr>
                                        <p:cTn id="64" dur="42" decel="50000">
                                          <p:stCondLst>
                                            <p:cond delay="335"/>
                                          </p:stCondLst>
                                        </p:cTn>
                                        <p:tgtEl>
                                          <p:spTgt spid="6"/>
                                        </p:tgtEl>
                                      </p:cBhvr>
                                      <p:to x="100000" y="100000"/>
                                    </p:animScale>
                                    <p:animScale>
                                      <p:cBhvr>
                                        <p:cTn id="65" dur="7">
                                          <p:stCondLst>
                                            <p:cond delay="411"/>
                                          </p:stCondLst>
                                        </p:cTn>
                                        <p:tgtEl>
                                          <p:spTgt spid="6"/>
                                        </p:tgtEl>
                                      </p:cBhvr>
                                      <p:to x="100000" y="90000"/>
                                    </p:animScale>
                                    <p:animScale>
                                      <p:cBhvr>
                                        <p:cTn id="66" dur="42" decel="50000">
                                          <p:stCondLst>
                                            <p:cond delay="417"/>
                                          </p:stCondLst>
                                        </p:cTn>
                                        <p:tgtEl>
                                          <p:spTgt spid="6"/>
                                        </p:tgtEl>
                                      </p:cBhvr>
                                      <p:to x="100000" y="100000"/>
                                    </p:animScale>
                                    <p:animScale>
                                      <p:cBhvr>
                                        <p:cTn id="67" dur="7">
                                          <p:stCondLst>
                                            <p:cond delay="452"/>
                                          </p:stCondLst>
                                        </p:cTn>
                                        <p:tgtEl>
                                          <p:spTgt spid="6"/>
                                        </p:tgtEl>
                                      </p:cBhvr>
                                      <p:to x="100000" y="95000"/>
                                    </p:animScale>
                                    <p:animScale>
                                      <p:cBhvr>
                                        <p:cTn id="68" dur="42" decel="50000">
                                          <p:stCondLst>
                                            <p:cond delay="459"/>
                                          </p:stCondLst>
                                        </p:cTn>
                                        <p:tgtEl>
                                          <p:spTgt spid="6"/>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down)">
                                      <p:cBhvr>
                                        <p:cTn id="71" dur="145">
                                          <p:stCondLst>
                                            <p:cond delay="0"/>
                                          </p:stCondLst>
                                        </p:cTn>
                                        <p:tgtEl>
                                          <p:spTgt spid="11"/>
                                        </p:tgtEl>
                                      </p:cBhvr>
                                    </p:animEffect>
                                    <p:anim calcmode="lin" valueType="num">
                                      <p:cBhvr>
                                        <p:cTn id="72"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3"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4"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75"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76"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77" dur="7">
                                          <p:stCondLst>
                                            <p:cond delay="163"/>
                                          </p:stCondLst>
                                        </p:cTn>
                                        <p:tgtEl>
                                          <p:spTgt spid="11"/>
                                        </p:tgtEl>
                                      </p:cBhvr>
                                      <p:to x="100000" y="60000"/>
                                    </p:animScale>
                                    <p:animScale>
                                      <p:cBhvr>
                                        <p:cTn id="78" dur="42" decel="50000">
                                          <p:stCondLst>
                                            <p:cond delay="169"/>
                                          </p:stCondLst>
                                        </p:cTn>
                                        <p:tgtEl>
                                          <p:spTgt spid="11"/>
                                        </p:tgtEl>
                                      </p:cBhvr>
                                      <p:to x="100000" y="100000"/>
                                    </p:animScale>
                                    <p:animScale>
                                      <p:cBhvr>
                                        <p:cTn id="79" dur="7">
                                          <p:stCondLst>
                                            <p:cond delay="328"/>
                                          </p:stCondLst>
                                        </p:cTn>
                                        <p:tgtEl>
                                          <p:spTgt spid="11"/>
                                        </p:tgtEl>
                                      </p:cBhvr>
                                      <p:to x="100000" y="80000"/>
                                    </p:animScale>
                                    <p:animScale>
                                      <p:cBhvr>
                                        <p:cTn id="80" dur="42" decel="50000">
                                          <p:stCondLst>
                                            <p:cond delay="335"/>
                                          </p:stCondLst>
                                        </p:cTn>
                                        <p:tgtEl>
                                          <p:spTgt spid="11"/>
                                        </p:tgtEl>
                                      </p:cBhvr>
                                      <p:to x="100000" y="100000"/>
                                    </p:animScale>
                                    <p:animScale>
                                      <p:cBhvr>
                                        <p:cTn id="81" dur="7">
                                          <p:stCondLst>
                                            <p:cond delay="411"/>
                                          </p:stCondLst>
                                        </p:cTn>
                                        <p:tgtEl>
                                          <p:spTgt spid="11"/>
                                        </p:tgtEl>
                                      </p:cBhvr>
                                      <p:to x="100000" y="90000"/>
                                    </p:animScale>
                                    <p:animScale>
                                      <p:cBhvr>
                                        <p:cTn id="82" dur="42" decel="50000">
                                          <p:stCondLst>
                                            <p:cond delay="417"/>
                                          </p:stCondLst>
                                        </p:cTn>
                                        <p:tgtEl>
                                          <p:spTgt spid="11"/>
                                        </p:tgtEl>
                                      </p:cBhvr>
                                      <p:to x="100000" y="100000"/>
                                    </p:animScale>
                                    <p:animScale>
                                      <p:cBhvr>
                                        <p:cTn id="83" dur="7">
                                          <p:stCondLst>
                                            <p:cond delay="452"/>
                                          </p:stCondLst>
                                        </p:cTn>
                                        <p:tgtEl>
                                          <p:spTgt spid="11"/>
                                        </p:tgtEl>
                                      </p:cBhvr>
                                      <p:to x="100000" y="95000"/>
                                    </p:animScale>
                                    <p:animScale>
                                      <p:cBhvr>
                                        <p:cTn id="84" dur="42" decel="50000">
                                          <p:stCondLst>
                                            <p:cond delay="459"/>
                                          </p:stCondLst>
                                        </p:cTn>
                                        <p:tgtEl>
                                          <p:spTgt spid="11"/>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down)">
                                      <p:cBhvr>
                                        <p:cTn id="87" dur="145">
                                          <p:stCondLst>
                                            <p:cond delay="0"/>
                                          </p:stCondLst>
                                        </p:cTn>
                                        <p:tgtEl>
                                          <p:spTgt spid="7"/>
                                        </p:tgtEl>
                                      </p:cBhvr>
                                    </p:animEffect>
                                    <p:anim calcmode="lin" valueType="num">
                                      <p:cBhvr>
                                        <p:cTn id="88"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9"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90"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91"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92"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93" dur="7">
                                          <p:stCondLst>
                                            <p:cond delay="163"/>
                                          </p:stCondLst>
                                        </p:cTn>
                                        <p:tgtEl>
                                          <p:spTgt spid="7"/>
                                        </p:tgtEl>
                                      </p:cBhvr>
                                      <p:to x="100000" y="60000"/>
                                    </p:animScale>
                                    <p:animScale>
                                      <p:cBhvr>
                                        <p:cTn id="94" dur="42" decel="50000">
                                          <p:stCondLst>
                                            <p:cond delay="169"/>
                                          </p:stCondLst>
                                        </p:cTn>
                                        <p:tgtEl>
                                          <p:spTgt spid="7"/>
                                        </p:tgtEl>
                                      </p:cBhvr>
                                      <p:to x="100000" y="100000"/>
                                    </p:animScale>
                                    <p:animScale>
                                      <p:cBhvr>
                                        <p:cTn id="95" dur="7">
                                          <p:stCondLst>
                                            <p:cond delay="328"/>
                                          </p:stCondLst>
                                        </p:cTn>
                                        <p:tgtEl>
                                          <p:spTgt spid="7"/>
                                        </p:tgtEl>
                                      </p:cBhvr>
                                      <p:to x="100000" y="80000"/>
                                    </p:animScale>
                                    <p:animScale>
                                      <p:cBhvr>
                                        <p:cTn id="96" dur="42" decel="50000">
                                          <p:stCondLst>
                                            <p:cond delay="335"/>
                                          </p:stCondLst>
                                        </p:cTn>
                                        <p:tgtEl>
                                          <p:spTgt spid="7"/>
                                        </p:tgtEl>
                                      </p:cBhvr>
                                      <p:to x="100000" y="100000"/>
                                    </p:animScale>
                                    <p:animScale>
                                      <p:cBhvr>
                                        <p:cTn id="97" dur="7">
                                          <p:stCondLst>
                                            <p:cond delay="411"/>
                                          </p:stCondLst>
                                        </p:cTn>
                                        <p:tgtEl>
                                          <p:spTgt spid="7"/>
                                        </p:tgtEl>
                                      </p:cBhvr>
                                      <p:to x="100000" y="90000"/>
                                    </p:animScale>
                                    <p:animScale>
                                      <p:cBhvr>
                                        <p:cTn id="98" dur="42" decel="50000">
                                          <p:stCondLst>
                                            <p:cond delay="417"/>
                                          </p:stCondLst>
                                        </p:cTn>
                                        <p:tgtEl>
                                          <p:spTgt spid="7"/>
                                        </p:tgtEl>
                                      </p:cBhvr>
                                      <p:to x="100000" y="100000"/>
                                    </p:animScale>
                                    <p:animScale>
                                      <p:cBhvr>
                                        <p:cTn id="99" dur="7">
                                          <p:stCondLst>
                                            <p:cond delay="452"/>
                                          </p:stCondLst>
                                        </p:cTn>
                                        <p:tgtEl>
                                          <p:spTgt spid="7"/>
                                        </p:tgtEl>
                                      </p:cBhvr>
                                      <p:to x="100000" y="95000"/>
                                    </p:animScale>
                                    <p:animScale>
                                      <p:cBhvr>
                                        <p:cTn id="100" dur="42" decel="50000">
                                          <p:stCondLst>
                                            <p:cond delay="459"/>
                                          </p:stCondLst>
                                        </p:cTn>
                                        <p:tgtEl>
                                          <p:spTgt spid="7"/>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down)">
                                      <p:cBhvr>
                                        <p:cTn id="103" dur="145">
                                          <p:stCondLst>
                                            <p:cond delay="0"/>
                                          </p:stCondLst>
                                        </p:cTn>
                                        <p:tgtEl>
                                          <p:spTgt spid="18"/>
                                        </p:tgtEl>
                                      </p:cBhvr>
                                    </p:animEffect>
                                    <p:anim calcmode="lin" valueType="num">
                                      <p:cBhvr>
                                        <p:cTn id="104" dur="456"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5" dur="1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6" dur="166" tmFilter="0, 0; 0.125,0.2665; 0.25,0.4; 0.375,0.465; 0.5,0.5;  0.625,0.535; 0.75,0.6; 0.875,0.7335; 1,1">
                                          <p:stCondLst>
                                            <p:cond delay="166"/>
                                          </p:stCondLst>
                                        </p:cTn>
                                        <p:tgtEl>
                                          <p:spTgt spid="18"/>
                                        </p:tgtEl>
                                        <p:attrNameLst>
                                          <p:attrName>ppt_y</p:attrName>
                                        </p:attrNameLst>
                                      </p:cBhvr>
                                      <p:tavLst>
                                        <p:tav tm="0" fmla="#ppt_y-sin(pi*$)/9">
                                          <p:val>
                                            <p:fltVal val="0"/>
                                          </p:val>
                                        </p:tav>
                                        <p:tav tm="100000">
                                          <p:val>
                                            <p:fltVal val="1"/>
                                          </p:val>
                                        </p:tav>
                                      </p:tavLst>
                                    </p:anim>
                                    <p:anim calcmode="lin" valueType="num">
                                      <p:cBhvr>
                                        <p:cTn id="107" dur="83" tmFilter="0, 0; 0.125,0.2665; 0.25,0.4; 0.375,0.465; 0.5,0.5;  0.625,0.535; 0.75,0.6; 0.875,0.7335; 1,1">
                                          <p:stCondLst>
                                            <p:cond delay="331"/>
                                          </p:stCondLst>
                                        </p:cTn>
                                        <p:tgtEl>
                                          <p:spTgt spid="18"/>
                                        </p:tgtEl>
                                        <p:attrNameLst>
                                          <p:attrName>ppt_y</p:attrName>
                                        </p:attrNameLst>
                                      </p:cBhvr>
                                      <p:tavLst>
                                        <p:tav tm="0" fmla="#ppt_y-sin(pi*$)/27">
                                          <p:val>
                                            <p:fltVal val="0"/>
                                          </p:val>
                                        </p:tav>
                                        <p:tav tm="100000">
                                          <p:val>
                                            <p:fltVal val="1"/>
                                          </p:val>
                                        </p:tav>
                                      </p:tavLst>
                                    </p:anim>
                                    <p:anim calcmode="lin" valueType="num">
                                      <p:cBhvr>
                                        <p:cTn id="108" dur="41" tmFilter="0, 0; 0.125,0.2665; 0.25,0.4; 0.375,0.465; 0.5,0.5;  0.625,0.535; 0.75,0.6; 0.875,0.7335; 1,1">
                                          <p:stCondLst>
                                            <p:cond delay="414"/>
                                          </p:stCondLst>
                                        </p:cTn>
                                        <p:tgtEl>
                                          <p:spTgt spid="18"/>
                                        </p:tgtEl>
                                        <p:attrNameLst>
                                          <p:attrName>ppt_y</p:attrName>
                                        </p:attrNameLst>
                                      </p:cBhvr>
                                      <p:tavLst>
                                        <p:tav tm="0" fmla="#ppt_y-sin(pi*$)/81">
                                          <p:val>
                                            <p:fltVal val="0"/>
                                          </p:val>
                                        </p:tav>
                                        <p:tav tm="100000">
                                          <p:val>
                                            <p:fltVal val="1"/>
                                          </p:val>
                                        </p:tav>
                                      </p:tavLst>
                                    </p:anim>
                                    <p:animScale>
                                      <p:cBhvr>
                                        <p:cTn id="109" dur="7">
                                          <p:stCondLst>
                                            <p:cond delay="163"/>
                                          </p:stCondLst>
                                        </p:cTn>
                                        <p:tgtEl>
                                          <p:spTgt spid="18"/>
                                        </p:tgtEl>
                                      </p:cBhvr>
                                      <p:to x="100000" y="60000"/>
                                    </p:animScale>
                                    <p:animScale>
                                      <p:cBhvr>
                                        <p:cTn id="110" dur="42" decel="50000">
                                          <p:stCondLst>
                                            <p:cond delay="169"/>
                                          </p:stCondLst>
                                        </p:cTn>
                                        <p:tgtEl>
                                          <p:spTgt spid="18"/>
                                        </p:tgtEl>
                                      </p:cBhvr>
                                      <p:to x="100000" y="100000"/>
                                    </p:animScale>
                                    <p:animScale>
                                      <p:cBhvr>
                                        <p:cTn id="111" dur="7">
                                          <p:stCondLst>
                                            <p:cond delay="328"/>
                                          </p:stCondLst>
                                        </p:cTn>
                                        <p:tgtEl>
                                          <p:spTgt spid="18"/>
                                        </p:tgtEl>
                                      </p:cBhvr>
                                      <p:to x="100000" y="80000"/>
                                    </p:animScale>
                                    <p:animScale>
                                      <p:cBhvr>
                                        <p:cTn id="112" dur="42" decel="50000">
                                          <p:stCondLst>
                                            <p:cond delay="335"/>
                                          </p:stCondLst>
                                        </p:cTn>
                                        <p:tgtEl>
                                          <p:spTgt spid="18"/>
                                        </p:tgtEl>
                                      </p:cBhvr>
                                      <p:to x="100000" y="100000"/>
                                    </p:animScale>
                                    <p:animScale>
                                      <p:cBhvr>
                                        <p:cTn id="113" dur="7">
                                          <p:stCondLst>
                                            <p:cond delay="411"/>
                                          </p:stCondLst>
                                        </p:cTn>
                                        <p:tgtEl>
                                          <p:spTgt spid="18"/>
                                        </p:tgtEl>
                                      </p:cBhvr>
                                      <p:to x="100000" y="90000"/>
                                    </p:animScale>
                                    <p:animScale>
                                      <p:cBhvr>
                                        <p:cTn id="114" dur="42" decel="50000">
                                          <p:stCondLst>
                                            <p:cond delay="417"/>
                                          </p:stCondLst>
                                        </p:cTn>
                                        <p:tgtEl>
                                          <p:spTgt spid="18"/>
                                        </p:tgtEl>
                                      </p:cBhvr>
                                      <p:to x="100000" y="100000"/>
                                    </p:animScale>
                                    <p:animScale>
                                      <p:cBhvr>
                                        <p:cTn id="115" dur="7">
                                          <p:stCondLst>
                                            <p:cond delay="452"/>
                                          </p:stCondLst>
                                        </p:cTn>
                                        <p:tgtEl>
                                          <p:spTgt spid="18"/>
                                        </p:tgtEl>
                                      </p:cBhvr>
                                      <p:to x="100000" y="95000"/>
                                    </p:animScale>
                                    <p:animScale>
                                      <p:cBhvr>
                                        <p:cTn id="116" dur="42" decel="50000">
                                          <p:stCondLst>
                                            <p:cond delay="459"/>
                                          </p:stCondLst>
                                        </p:cTn>
                                        <p:tgtEl>
                                          <p:spTgt spid="18"/>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9"/>
                                        </p:tgtEl>
                                        <p:attrNameLst>
                                          <p:attrName>style.visibility</p:attrName>
                                        </p:attrNameLst>
                                      </p:cBhvr>
                                      <p:to>
                                        <p:strVal val="visible"/>
                                      </p:to>
                                    </p:set>
                                    <p:animEffect transition="in" filter="wipe(down)">
                                      <p:cBhvr>
                                        <p:cTn id="119" dur="145">
                                          <p:stCondLst>
                                            <p:cond delay="0"/>
                                          </p:stCondLst>
                                        </p:cTn>
                                        <p:tgtEl>
                                          <p:spTgt spid="9"/>
                                        </p:tgtEl>
                                      </p:cBhvr>
                                    </p:animEffect>
                                    <p:anim calcmode="lin" valueType="num">
                                      <p:cBhvr>
                                        <p:cTn id="120"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21"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22"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123"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124"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125" dur="7">
                                          <p:stCondLst>
                                            <p:cond delay="163"/>
                                          </p:stCondLst>
                                        </p:cTn>
                                        <p:tgtEl>
                                          <p:spTgt spid="9"/>
                                        </p:tgtEl>
                                      </p:cBhvr>
                                      <p:to x="100000" y="60000"/>
                                    </p:animScale>
                                    <p:animScale>
                                      <p:cBhvr>
                                        <p:cTn id="126" dur="42" decel="50000">
                                          <p:stCondLst>
                                            <p:cond delay="169"/>
                                          </p:stCondLst>
                                        </p:cTn>
                                        <p:tgtEl>
                                          <p:spTgt spid="9"/>
                                        </p:tgtEl>
                                      </p:cBhvr>
                                      <p:to x="100000" y="100000"/>
                                    </p:animScale>
                                    <p:animScale>
                                      <p:cBhvr>
                                        <p:cTn id="127" dur="7">
                                          <p:stCondLst>
                                            <p:cond delay="328"/>
                                          </p:stCondLst>
                                        </p:cTn>
                                        <p:tgtEl>
                                          <p:spTgt spid="9"/>
                                        </p:tgtEl>
                                      </p:cBhvr>
                                      <p:to x="100000" y="80000"/>
                                    </p:animScale>
                                    <p:animScale>
                                      <p:cBhvr>
                                        <p:cTn id="128" dur="42" decel="50000">
                                          <p:stCondLst>
                                            <p:cond delay="335"/>
                                          </p:stCondLst>
                                        </p:cTn>
                                        <p:tgtEl>
                                          <p:spTgt spid="9"/>
                                        </p:tgtEl>
                                      </p:cBhvr>
                                      <p:to x="100000" y="100000"/>
                                    </p:animScale>
                                    <p:animScale>
                                      <p:cBhvr>
                                        <p:cTn id="129" dur="7">
                                          <p:stCondLst>
                                            <p:cond delay="411"/>
                                          </p:stCondLst>
                                        </p:cTn>
                                        <p:tgtEl>
                                          <p:spTgt spid="9"/>
                                        </p:tgtEl>
                                      </p:cBhvr>
                                      <p:to x="100000" y="90000"/>
                                    </p:animScale>
                                    <p:animScale>
                                      <p:cBhvr>
                                        <p:cTn id="130" dur="42" decel="50000">
                                          <p:stCondLst>
                                            <p:cond delay="417"/>
                                          </p:stCondLst>
                                        </p:cTn>
                                        <p:tgtEl>
                                          <p:spTgt spid="9"/>
                                        </p:tgtEl>
                                      </p:cBhvr>
                                      <p:to x="100000" y="100000"/>
                                    </p:animScale>
                                    <p:animScale>
                                      <p:cBhvr>
                                        <p:cTn id="131" dur="7">
                                          <p:stCondLst>
                                            <p:cond delay="452"/>
                                          </p:stCondLst>
                                        </p:cTn>
                                        <p:tgtEl>
                                          <p:spTgt spid="9"/>
                                        </p:tgtEl>
                                      </p:cBhvr>
                                      <p:to x="100000" y="95000"/>
                                    </p:animScale>
                                    <p:animScale>
                                      <p:cBhvr>
                                        <p:cTn id="132" dur="42" decel="50000">
                                          <p:stCondLst>
                                            <p:cond delay="459"/>
                                          </p:stCondLst>
                                        </p:cTn>
                                        <p:tgtEl>
                                          <p:spTgt spid="9"/>
                                        </p:tgtEl>
                                      </p:cBhvr>
                                      <p:to x="100000" y="100000"/>
                                    </p:animScale>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21"/>
                                        </p:tgtEl>
                                        <p:attrNameLst>
                                          <p:attrName>style.visibility</p:attrName>
                                        </p:attrNameLst>
                                      </p:cBhvr>
                                      <p:to>
                                        <p:strVal val="visible"/>
                                      </p:to>
                                    </p:set>
                                    <p:animEffect transition="in" filter="fade">
                                      <p:cBhvr>
                                        <p:cTn id="1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4" grpId="0"/>
      <p:bldP spid="16" grpId="0"/>
      <p:bldP spid="17"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2"/>
          <a:srcRect/>
          <a:stretch>
            <a:fillRect/>
          </a:stretch>
        </p:blipFill>
        <p:spPr bwMode="auto">
          <a:xfrm>
            <a:off x="457200" y="1554480"/>
            <a:ext cx="8218170" cy="2183130"/>
          </a:xfrm>
          <a:prstGeom prst="rect">
            <a:avLst/>
          </a:prstGeom>
          <a:noFill/>
          <a:ln w="9525">
            <a:noFill/>
            <a:miter lim="800000"/>
            <a:headEnd/>
            <a:tailEnd/>
          </a:ln>
        </p:spPr>
      </p:pic>
      <p:sp>
        <p:nvSpPr>
          <p:cNvPr id="8195" name="Text Box 5"/>
          <p:cNvSpPr txBox="1">
            <a:spLocks noChangeArrowheads="1"/>
          </p:cNvSpPr>
          <p:nvPr/>
        </p:nvSpPr>
        <p:spPr bwMode="auto">
          <a:xfrm>
            <a:off x="457200" y="4046220"/>
            <a:ext cx="8218170" cy="615553"/>
          </a:xfrm>
          <a:prstGeom prst="rect">
            <a:avLst/>
          </a:prstGeom>
          <a:noFill/>
          <a:ln w="9525">
            <a:noFill/>
            <a:miter lim="800000"/>
            <a:headEnd/>
            <a:tailEnd/>
          </a:ln>
        </p:spPr>
        <p:txBody>
          <a:bodyPr wrap="square" lIns="0" tIns="0" rIns="0" bIns="0">
            <a:prstTxWarp prst="textNoShape">
              <a:avLst/>
            </a:prstTxWarp>
            <a:spAutoFit/>
          </a:bodyPr>
          <a:lstStyle/>
          <a:p>
            <a:r>
              <a:rPr lang="en-US" altLang="zh-TW" sz="2000" dirty="0">
                <a:latin typeface="Arial" charset="0"/>
              </a:rPr>
              <a:t>Ari </a:t>
            </a:r>
            <a:r>
              <a:rPr lang="en-US" altLang="zh-TW" sz="2000" dirty="0" err="1">
                <a:latin typeface="Arial" charset="0"/>
              </a:rPr>
              <a:t>Löytynoja</a:t>
            </a:r>
            <a:r>
              <a:rPr lang="en-US" altLang="zh-TW" sz="2000" dirty="0">
                <a:latin typeface="Arial" charset="0"/>
              </a:rPr>
              <a:t> and Nick Goldman, “Uniting Alignments and Trees,” </a:t>
            </a:r>
            <a:r>
              <a:rPr lang="en-US" altLang="zh-TW" sz="2000" i="1" dirty="0">
                <a:latin typeface="Arial" charset="0"/>
              </a:rPr>
              <a:t>Science</a:t>
            </a:r>
            <a:r>
              <a:rPr lang="en-US" altLang="zh-TW" sz="2000" dirty="0">
                <a:latin typeface="Arial" charset="0"/>
              </a:rPr>
              <a:t> 324, no. 5934 (June 19, 2009): 1528 -1529.</a:t>
            </a:r>
          </a:p>
        </p:txBody>
      </p:sp>
      <p:sp>
        <p:nvSpPr>
          <p:cNvPr id="4" name="Freeform 3"/>
          <p:cNvSpPr/>
          <p:nvPr/>
        </p:nvSpPr>
        <p:spPr>
          <a:xfrm>
            <a:off x="3238500" y="2576286"/>
            <a:ext cx="4499429" cy="154214"/>
          </a:xfrm>
          <a:custGeom>
            <a:avLst/>
            <a:gdLst>
              <a:gd name="connsiteX0" fmla="*/ 0 w 4499429"/>
              <a:gd name="connsiteY0" fmla="*/ 63500 h 154214"/>
              <a:gd name="connsiteX1" fmla="*/ 0 w 4499429"/>
              <a:gd name="connsiteY1" fmla="*/ 63500 h 154214"/>
              <a:gd name="connsiteX2" fmla="*/ 117929 w 4499429"/>
              <a:gd name="connsiteY2" fmla="*/ 45357 h 154214"/>
              <a:gd name="connsiteX3" fmla="*/ 244929 w 4499429"/>
              <a:gd name="connsiteY3" fmla="*/ 9071 h 154214"/>
              <a:gd name="connsiteX4" fmla="*/ 390071 w 4499429"/>
              <a:gd name="connsiteY4" fmla="*/ 0 h 154214"/>
              <a:gd name="connsiteX5" fmla="*/ 834571 w 4499429"/>
              <a:gd name="connsiteY5" fmla="*/ 9071 h 154214"/>
              <a:gd name="connsiteX6" fmla="*/ 889000 w 4499429"/>
              <a:gd name="connsiteY6" fmla="*/ 45357 h 154214"/>
              <a:gd name="connsiteX7" fmla="*/ 943429 w 4499429"/>
              <a:gd name="connsiteY7" fmla="*/ 63500 h 154214"/>
              <a:gd name="connsiteX8" fmla="*/ 1006929 w 4499429"/>
              <a:gd name="connsiteY8" fmla="*/ 81643 h 154214"/>
              <a:gd name="connsiteX9" fmla="*/ 1034143 w 4499429"/>
              <a:gd name="connsiteY9" fmla="*/ 99785 h 154214"/>
              <a:gd name="connsiteX10" fmla="*/ 1079500 w 4499429"/>
              <a:gd name="connsiteY10" fmla="*/ 90714 h 154214"/>
              <a:gd name="connsiteX11" fmla="*/ 1106714 w 4499429"/>
              <a:gd name="connsiteY11" fmla="*/ 81643 h 154214"/>
              <a:gd name="connsiteX12" fmla="*/ 1170214 w 4499429"/>
              <a:gd name="connsiteY12" fmla="*/ 72571 h 154214"/>
              <a:gd name="connsiteX13" fmla="*/ 1224643 w 4499429"/>
              <a:gd name="connsiteY13" fmla="*/ 45357 h 154214"/>
              <a:gd name="connsiteX14" fmla="*/ 1324429 w 4499429"/>
              <a:gd name="connsiteY14" fmla="*/ 27214 h 154214"/>
              <a:gd name="connsiteX15" fmla="*/ 1641929 w 4499429"/>
              <a:gd name="connsiteY15" fmla="*/ 36285 h 154214"/>
              <a:gd name="connsiteX16" fmla="*/ 1741714 w 4499429"/>
              <a:gd name="connsiteY16" fmla="*/ 72571 h 154214"/>
              <a:gd name="connsiteX17" fmla="*/ 1823357 w 4499429"/>
              <a:gd name="connsiteY17" fmla="*/ 90714 h 154214"/>
              <a:gd name="connsiteX18" fmla="*/ 1859643 w 4499429"/>
              <a:gd name="connsiteY18" fmla="*/ 108857 h 154214"/>
              <a:gd name="connsiteX19" fmla="*/ 1886857 w 4499429"/>
              <a:gd name="connsiteY19" fmla="*/ 127000 h 154214"/>
              <a:gd name="connsiteX20" fmla="*/ 1923143 w 4499429"/>
              <a:gd name="connsiteY20" fmla="*/ 136071 h 154214"/>
              <a:gd name="connsiteX21" fmla="*/ 2095500 w 4499429"/>
              <a:gd name="connsiteY21" fmla="*/ 127000 h 154214"/>
              <a:gd name="connsiteX22" fmla="*/ 2159000 w 4499429"/>
              <a:gd name="connsiteY22" fmla="*/ 117928 h 154214"/>
              <a:gd name="connsiteX23" fmla="*/ 2394857 w 4499429"/>
              <a:gd name="connsiteY23" fmla="*/ 127000 h 154214"/>
              <a:gd name="connsiteX24" fmla="*/ 2485571 w 4499429"/>
              <a:gd name="connsiteY24" fmla="*/ 108857 h 154214"/>
              <a:gd name="connsiteX25" fmla="*/ 2685143 w 4499429"/>
              <a:gd name="connsiteY25" fmla="*/ 54428 h 154214"/>
              <a:gd name="connsiteX26" fmla="*/ 3102429 w 4499429"/>
              <a:gd name="connsiteY26" fmla="*/ 54428 h 154214"/>
              <a:gd name="connsiteX27" fmla="*/ 3302000 w 4499429"/>
              <a:gd name="connsiteY27" fmla="*/ 72571 h 154214"/>
              <a:gd name="connsiteX28" fmla="*/ 3329214 w 4499429"/>
              <a:gd name="connsiteY28" fmla="*/ 90714 h 154214"/>
              <a:gd name="connsiteX29" fmla="*/ 3637643 w 4499429"/>
              <a:gd name="connsiteY29" fmla="*/ 117928 h 154214"/>
              <a:gd name="connsiteX30" fmla="*/ 3673929 w 4499429"/>
              <a:gd name="connsiteY30" fmla="*/ 136071 h 154214"/>
              <a:gd name="connsiteX31" fmla="*/ 3746500 w 4499429"/>
              <a:gd name="connsiteY31" fmla="*/ 154214 h 154214"/>
              <a:gd name="connsiteX32" fmla="*/ 3837214 w 4499429"/>
              <a:gd name="connsiteY32" fmla="*/ 145143 h 154214"/>
              <a:gd name="connsiteX33" fmla="*/ 3882571 w 4499429"/>
              <a:gd name="connsiteY33" fmla="*/ 99785 h 154214"/>
              <a:gd name="connsiteX34" fmla="*/ 3964214 w 4499429"/>
              <a:gd name="connsiteY34" fmla="*/ 63500 h 154214"/>
              <a:gd name="connsiteX35" fmla="*/ 4336143 w 4499429"/>
              <a:gd name="connsiteY35" fmla="*/ 54428 h 154214"/>
              <a:gd name="connsiteX36" fmla="*/ 4408714 w 4499429"/>
              <a:gd name="connsiteY36" fmla="*/ 45357 h 154214"/>
              <a:gd name="connsiteX37" fmla="*/ 4499429 w 4499429"/>
              <a:gd name="connsiteY37" fmla="*/ 9071 h 154214"/>
              <a:gd name="connsiteX38" fmla="*/ 4499429 w 4499429"/>
              <a:gd name="connsiteY38" fmla="*/ 9071 h 154214"/>
              <a:gd name="connsiteX39" fmla="*/ 4499429 w 4499429"/>
              <a:gd name="connsiteY39" fmla="*/ 9071 h 154214"/>
              <a:gd name="connsiteX40" fmla="*/ 4272643 w 4499429"/>
              <a:gd name="connsiteY40" fmla="*/ 72571 h 154214"/>
              <a:gd name="connsiteX41" fmla="*/ 4490357 w 4499429"/>
              <a:gd name="connsiteY41" fmla="*/ 36285 h 154214"/>
              <a:gd name="connsiteX42" fmla="*/ 4490357 w 4499429"/>
              <a:gd name="connsiteY42" fmla="*/ 36285 h 15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99429" h="154214">
                <a:moveTo>
                  <a:pt x="0" y="63500"/>
                </a:moveTo>
                <a:lnTo>
                  <a:pt x="0" y="63500"/>
                </a:lnTo>
                <a:cubicBezTo>
                  <a:pt x="39310" y="57452"/>
                  <a:pt x="79104" y="53985"/>
                  <a:pt x="117929" y="45357"/>
                </a:cubicBezTo>
                <a:cubicBezTo>
                  <a:pt x="160908" y="35806"/>
                  <a:pt x="201501" y="16309"/>
                  <a:pt x="244929" y="9071"/>
                </a:cubicBezTo>
                <a:cubicBezTo>
                  <a:pt x="292745" y="1102"/>
                  <a:pt x="341690" y="3024"/>
                  <a:pt x="390071" y="0"/>
                </a:cubicBezTo>
                <a:lnTo>
                  <a:pt x="834571" y="9071"/>
                </a:lnTo>
                <a:cubicBezTo>
                  <a:pt x="856287" y="11045"/>
                  <a:pt x="868314" y="38462"/>
                  <a:pt x="889000" y="45357"/>
                </a:cubicBezTo>
                <a:cubicBezTo>
                  <a:pt x="907143" y="51405"/>
                  <a:pt x="924876" y="58862"/>
                  <a:pt x="943429" y="63500"/>
                </a:cubicBezTo>
                <a:cubicBezTo>
                  <a:pt x="955060" y="66408"/>
                  <a:pt x="993912" y="75134"/>
                  <a:pt x="1006929" y="81643"/>
                </a:cubicBezTo>
                <a:cubicBezTo>
                  <a:pt x="1016680" y="86519"/>
                  <a:pt x="1025072" y="93738"/>
                  <a:pt x="1034143" y="99785"/>
                </a:cubicBezTo>
                <a:cubicBezTo>
                  <a:pt x="1049262" y="96761"/>
                  <a:pt x="1064542" y="94453"/>
                  <a:pt x="1079500" y="90714"/>
                </a:cubicBezTo>
                <a:cubicBezTo>
                  <a:pt x="1088777" y="88395"/>
                  <a:pt x="1097338" y="83518"/>
                  <a:pt x="1106714" y="81643"/>
                </a:cubicBezTo>
                <a:cubicBezTo>
                  <a:pt x="1127680" y="77450"/>
                  <a:pt x="1149047" y="75595"/>
                  <a:pt x="1170214" y="72571"/>
                </a:cubicBezTo>
                <a:cubicBezTo>
                  <a:pt x="1188357" y="63500"/>
                  <a:pt x="1205580" y="52289"/>
                  <a:pt x="1224643" y="45357"/>
                </a:cubicBezTo>
                <a:cubicBezTo>
                  <a:pt x="1235378" y="41453"/>
                  <a:pt x="1317609" y="28351"/>
                  <a:pt x="1324429" y="27214"/>
                </a:cubicBezTo>
                <a:cubicBezTo>
                  <a:pt x="1430262" y="30238"/>
                  <a:pt x="1536335" y="28559"/>
                  <a:pt x="1641929" y="36285"/>
                </a:cubicBezTo>
                <a:cubicBezTo>
                  <a:pt x="1666129" y="38056"/>
                  <a:pt x="1717493" y="65651"/>
                  <a:pt x="1741714" y="72571"/>
                </a:cubicBezTo>
                <a:cubicBezTo>
                  <a:pt x="1768520" y="80230"/>
                  <a:pt x="1796143" y="84666"/>
                  <a:pt x="1823357" y="90714"/>
                </a:cubicBezTo>
                <a:cubicBezTo>
                  <a:pt x="1835452" y="96762"/>
                  <a:pt x="1847902" y="102148"/>
                  <a:pt x="1859643" y="108857"/>
                </a:cubicBezTo>
                <a:cubicBezTo>
                  <a:pt x="1869109" y="114266"/>
                  <a:pt x="1876836" y="122705"/>
                  <a:pt x="1886857" y="127000"/>
                </a:cubicBezTo>
                <a:cubicBezTo>
                  <a:pt x="1898316" y="131911"/>
                  <a:pt x="1911048" y="133047"/>
                  <a:pt x="1923143" y="136071"/>
                </a:cubicBezTo>
                <a:cubicBezTo>
                  <a:pt x="1980595" y="133047"/>
                  <a:pt x="2038138" y="131413"/>
                  <a:pt x="2095500" y="127000"/>
                </a:cubicBezTo>
                <a:cubicBezTo>
                  <a:pt x="2116819" y="125360"/>
                  <a:pt x="2137618" y="117928"/>
                  <a:pt x="2159000" y="117928"/>
                </a:cubicBezTo>
                <a:cubicBezTo>
                  <a:pt x="2237677" y="117928"/>
                  <a:pt x="2316238" y="123976"/>
                  <a:pt x="2394857" y="127000"/>
                </a:cubicBezTo>
                <a:cubicBezTo>
                  <a:pt x="2425095" y="120952"/>
                  <a:pt x="2455821" y="116971"/>
                  <a:pt x="2485571" y="108857"/>
                </a:cubicBezTo>
                <a:cubicBezTo>
                  <a:pt x="2738776" y="39801"/>
                  <a:pt x="2464134" y="98630"/>
                  <a:pt x="2685143" y="54428"/>
                </a:cubicBezTo>
                <a:cubicBezTo>
                  <a:pt x="3128857" y="82162"/>
                  <a:pt x="2392412" y="40774"/>
                  <a:pt x="3102429" y="54428"/>
                </a:cubicBezTo>
                <a:cubicBezTo>
                  <a:pt x="3169215" y="55712"/>
                  <a:pt x="3235476" y="66523"/>
                  <a:pt x="3302000" y="72571"/>
                </a:cubicBezTo>
                <a:cubicBezTo>
                  <a:pt x="3311071" y="78619"/>
                  <a:pt x="3319091" y="86665"/>
                  <a:pt x="3329214" y="90714"/>
                </a:cubicBezTo>
                <a:cubicBezTo>
                  <a:pt x="3426541" y="129645"/>
                  <a:pt x="3536717" y="114190"/>
                  <a:pt x="3637643" y="117928"/>
                </a:cubicBezTo>
                <a:cubicBezTo>
                  <a:pt x="3649738" y="123976"/>
                  <a:pt x="3661499" y="130744"/>
                  <a:pt x="3673929" y="136071"/>
                </a:cubicBezTo>
                <a:cubicBezTo>
                  <a:pt x="3698340" y="146533"/>
                  <a:pt x="3719871" y="148888"/>
                  <a:pt x="3746500" y="154214"/>
                </a:cubicBezTo>
                <a:cubicBezTo>
                  <a:pt x="3776738" y="151190"/>
                  <a:pt x="3807603" y="151976"/>
                  <a:pt x="3837214" y="145143"/>
                </a:cubicBezTo>
                <a:cubicBezTo>
                  <a:pt x="3868665" y="137885"/>
                  <a:pt x="3863217" y="119139"/>
                  <a:pt x="3882571" y="99785"/>
                </a:cubicBezTo>
                <a:cubicBezTo>
                  <a:pt x="3899268" y="83088"/>
                  <a:pt x="3945805" y="63949"/>
                  <a:pt x="3964214" y="63500"/>
                </a:cubicBezTo>
                <a:lnTo>
                  <a:pt x="4336143" y="54428"/>
                </a:lnTo>
                <a:cubicBezTo>
                  <a:pt x="4360333" y="51404"/>
                  <a:pt x="4385756" y="53556"/>
                  <a:pt x="4408714" y="45357"/>
                </a:cubicBezTo>
                <a:cubicBezTo>
                  <a:pt x="4529101" y="2362"/>
                  <a:pt x="4410333" y="9071"/>
                  <a:pt x="4499429" y="9071"/>
                </a:cubicBezTo>
                <a:lnTo>
                  <a:pt x="4499429" y="9071"/>
                </a:lnTo>
                <a:lnTo>
                  <a:pt x="4499429" y="9071"/>
                </a:lnTo>
                <a:lnTo>
                  <a:pt x="4272643" y="72571"/>
                </a:lnTo>
                <a:lnTo>
                  <a:pt x="4490357" y="36285"/>
                </a:lnTo>
                <a:lnTo>
                  <a:pt x="4490357" y="36285"/>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5" name="Freeform 4"/>
          <p:cNvSpPr/>
          <p:nvPr/>
        </p:nvSpPr>
        <p:spPr>
          <a:xfrm>
            <a:off x="2966357" y="3574143"/>
            <a:ext cx="2857500" cy="145143"/>
          </a:xfrm>
          <a:custGeom>
            <a:avLst/>
            <a:gdLst>
              <a:gd name="connsiteX0" fmla="*/ 0 w 2857500"/>
              <a:gd name="connsiteY0" fmla="*/ 81643 h 145143"/>
              <a:gd name="connsiteX1" fmla="*/ 0 w 2857500"/>
              <a:gd name="connsiteY1" fmla="*/ 81643 h 145143"/>
              <a:gd name="connsiteX2" fmla="*/ 263072 w 2857500"/>
              <a:gd name="connsiteY2" fmla="*/ 63500 h 145143"/>
              <a:gd name="connsiteX3" fmla="*/ 371929 w 2857500"/>
              <a:gd name="connsiteY3" fmla="*/ 54428 h 145143"/>
              <a:gd name="connsiteX4" fmla="*/ 1306286 w 2857500"/>
              <a:gd name="connsiteY4" fmla="*/ 117928 h 145143"/>
              <a:gd name="connsiteX5" fmla="*/ 1360714 w 2857500"/>
              <a:gd name="connsiteY5" fmla="*/ 145143 h 145143"/>
              <a:gd name="connsiteX6" fmla="*/ 1542143 w 2857500"/>
              <a:gd name="connsiteY6" fmla="*/ 117928 h 145143"/>
              <a:gd name="connsiteX7" fmla="*/ 1714500 w 2857500"/>
              <a:gd name="connsiteY7" fmla="*/ 90714 h 145143"/>
              <a:gd name="connsiteX8" fmla="*/ 1868714 w 2857500"/>
              <a:gd name="connsiteY8" fmla="*/ 99786 h 145143"/>
              <a:gd name="connsiteX9" fmla="*/ 2004786 w 2857500"/>
              <a:gd name="connsiteY9" fmla="*/ 63500 h 145143"/>
              <a:gd name="connsiteX10" fmla="*/ 2059214 w 2857500"/>
              <a:gd name="connsiteY10" fmla="*/ 54428 h 145143"/>
              <a:gd name="connsiteX11" fmla="*/ 2186214 w 2857500"/>
              <a:gd name="connsiteY11" fmla="*/ 27214 h 145143"/>
              <a:gd name="connsiteX12" fmla="*/ 2385786 w 2857500"/>
              <a:gd name="connsiteY12" fmla="*/ 36286 h 145143"/>
              <a:gd name="connsiteX13" fmla="*/ 2503714 w 2857500"/>
              <a:gd name="connsiteY13" fmla="*/ 9071 h 145143"/>
              <a:gd name="connsiteX14" fmla="*/ 2558143 w 2857500"/>
              <a:gd name="connsiteY14" fmla="*/ 0 h 145143"/>
              <a:gd name="connsiteX15" fmla="*/ 2721429 w 2857500"/>
              <a:gd name="connsiteY15" fmla="*/ 9071 h 145143"/>
              <a:gd name="connsiteX16" fmla="*/ 2857500 w 2857500"/>
              <a:gd name="connsiteY16" fmla="*/ 18143 h 14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7500" h="145143">
                <a:moveTo>
                  <a:pt x="0" y="81643"/>
                </a:moveTo>
                <a:lnTo>
                  <a:pt x="0" y="81643"/>
                </a:lnTo>
                <a:cubicBezTo>
                  <a:pt x="166104" y="63186"/>
                  <a:pt x="604" y="79904"/>
                  <a:pt x="263072" y="63500"/>
                </a:cubicBezTo>
                <a:cubicBezTo>
                  <a:pt x="299413" y="61229"/>
                  <a:pt x="335643" y="57452"/>
                  <a:pt x="371929" y="54428"/>
                </a:cubicBezTo>
                <a:cubicBezTo>
                  <a:pt x="476687" y="58886"/>
                  <a:pt x="1033055" y="4082"/>
                  <a:pt x="1306286" y="117928"/>
                </a:cubicBezTo>
                <a:cubicBezTo>
                  <a:pt x="1447004" y="176560"/>
                  <a:pt x="1230585" y="101764"/>
                  <a:pt x="1360714" y="145143"/>
                </a:cubicBezTo>
                <a:cubicBezTo>
                  <a:pt x="1468610" y="118169"/>
                  <a:pt x="1408437" y="129071"/>
                  <a:pt x="1542143" y="117928"/>
                </a:cubicBezTo>
                <a:cubicBezTo>
                  <a:pt x="1613281" y="100144"/>
                  <a:pt x="1635202" y="90714"/>
                  <a:pt x="1714500" y="90714"/>
                </a:cubicBezTo>
                <a:cubicBezTo>
                  <a:pt x="1765994" y="90714"/>
                  <a:pt x="1817309" y="96762"/>
                  <a:pt x="1868714" y="99786"/>
                </a:cubicBezTo>
                <a:cubicBezTo>
                  <a:pt x="2087324" y="77924"/>
                  <a:pt x="1869345" y="112752"/>
                  <a:pt x="2004786" y="63500"/>
                </a:cubicBezTo>
                <a:cubicBezTo>
                  <a:pt x="2022072" y="57214"/>
                  <a:pt x="2041229" y="58282"/>
                  <a:pt x="2059214" y="54428"/>
                </a:cubicBezTo>
                <a:cubicBezTo>
                  <a:pt x="2217440" y="20523"/>
                  <a:pt x="2057171" y="48723"/>
                  <a:pt x="2186214" y="27214"/>
                </a:cubicBezTo>
                <a:cubicBezTo>
                  <a:pt x="2252738" y="30238"/>
                  <a:pt x="2319193" y="36286"/>
                  <a:pt x="2385786" y="36286"/>
                </a:cubicBezTo>
                <a:cubicBezTo>
                  <a:pt x="2448958" y="36286"/>
                  <a:pt x="2446228" y="23442"/>
                  <a:pt x="2503714" y="9071"/>
                </a:cubicBezTo>
                <a:cubicBezTo>
                  <a:pt x="2521558" y="4610"/>
                  <a:pt x="2540000" y="3024"/>
                  <a:pt x="2558143" y="0"/>
                </a:cubicBezTo>
                <a:cubicBezTo>
                  <a:pt x="2612572" y="3024"/>
                  <a:pt x="2667077" y="4890"/>
                  <a:pt x="2721429" y="9071"/>
                </a:cubicBezTo>
                <a:cubicBezTo>
                  <a:pt x="2873496" y="20769"/>
                  <a:pt x="2718835" y="18143"/>
                  <a:pt x="2857500" y="18143"/>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1595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altLang="zh-TW" dirty="0"/>
              <a:t>Which MSA Method ?</a:t>
            </a:r>
          </a:p>
        </p:txBody>
      </p:sp>
      <p:pic>
        <p:nvPicPr>
          <p:cNvPr id="66563"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110373" y="1265137"/>
            <a:ext cx="4796200" cy="508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8D321A5-6035-5940-AD1A-8D8C826EB748}"/>
              </a:ext>
            </a:extLst>
          </p:cNvPr>
          <p:cNvSpPr/>
          <p:nvPr/>
        </p:nvSpPr>
        <p:spPr>
          <a:xfrm>
            <a:off x="0" y="6581001"/>
            <a:ext cx="9144000" cy="276999"/>
          </a:xfrm>
          <a:prstGeom prst="rect">
            <a:avLst/>
          </a:prstGeom>
        </p:spPr>
        <p:txBody>
          <a:bodyPr wrap="square">
            <a:spAutoFit/>
          </a:bodyPr>
          <a:lstStyle/>
          <a:p>
            <a:pPr algn="r"/>
            <a:r>
              <a:rPr lang="en-US" sz="1200" dirty="0">
                <a:solidFill>
                  <a:schemeClr val="bg1"/>
                </a:solidFill>
              </a:rPr>
              <a:t>Wong, K. M., </a:t>
            </a:r>
            <a:r>
              <a:rPr lang="en-US" sz="1200" dirty="0" err="1">
                <a:solidFill>
                  <a:schemeClr val="bg1"/>
                </a:solidFill>
              </a:rPr>
              <a:t>Suchard</a:t>
            </a:r>
            <a:r>
              <a:rPr lang="en-US" sz="1200" dirty="0">
                <a:solidFill>
                  <a:schemeClr val="bg1"/>
                </a:solidFill>
              </a:rPr>
              <a:t>, M. A. &amp; </a:t>
            </a:r>
            <a:r>
              <a:rPr lang="en-US" sz="1200" dirty="0" err="1">
                <a:solidFill>
                  <a:schemeClr val="bg1"/>
                </a:solidFill>
              </a:rPr>
              <a:t>Huelsenbeck</a:t>
            </a:r>
            <a:r>
              <a:rPr lang="en-US" sz="1200" dirty="0">
                <a:solidFill>
                  <a:schemeClr val="bg1"/>
                </a:solidFill>
              </a:rPr>
              <a:t>, J. P. Alignment uncertainty and genomic analysis. </a:t>
            </a:r>
            <a:r>
              <a:rPr lang="en-US" sz="1200" i="1" dirty="0">
                <a:solidFill>
                  <a:schemeClr val="bg1"/>
                </a:solidFill>
              </a:rPr>
              <a:t>Science</a:t>
            </a:r>
            <a:r>
              <a:rPr lang="en-US" sz="1200" dirty="0">
                <a:solidFill>
                  <a:schemeClr val="bg1"/>
                </a:solidFill>
              </a:rPr>
              <a:t> </a:t>
            </a:r>
            <a:r>
              <a:rPr lang="en-US" sz="1200" b="1" dirty="0">
                <a:solidFill>
                  <a:schemeClr val="bg1"/>
                </a:solidFill>
              </a:rPr>
              <a:t>319,</a:t>
            </a:r>
            <a:r>
              <a:rPr lang="en-US" sz="1200" dirty="0">
                <a:solidFill>
                  <a:schemeClr val="bg1"/>
                </a:solidFill>
              </a:rPr>
              <a:t> 473–6 (2008).</a:t>
            </a:r>
          </a:p>
        </p:txBody>
      </p:sp>
    </p:spTree>
    <p:extLst>
      <p:ext uri="{BB962C8B-B14F-4D97-AF65-F5344CB8AC3E}">
        <p14:creationId xmlns:p14="http://schemas.microsoft.com/office/powerpoint/2010/main" val="4288059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0724D3-E8C8-0647-9020-B74EF4DFD258}"/>
              </a:ext>
            </a:extLst>
          </p:cNvPr>
          <p:cNvSpPr>
            <a:spLocks noGrp="1"/>
          </p:cNvSpPr>
          <p:nvPr>
            <p:ph type="ctrTitle"/>
          </p:nvPr>
        </p:nvSpPr>
        <p:spPr/>
        <p:txBody>
          <a:bodyPr/>
          <a:lstStyle/>
          <a:p>
            <a:r>
              <a:rPr lang="en-US" dirty="0"/>
              <a:t>Bootstrap</a:t>
            </a:r>
          </a:p>
        </p:txBody>
      </p:sp>
    </p:spTree>
    <p:extLst>
      <p:ext uri="{BB962C8B-B14F-4D97-AF65-F5344CB8AC3E}">
        <p14:creationId xmlns:p14="http://schemas.microsoft.com/office/powerpoint/2010/main" val="333867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p:cNvPicPr>
            <a:picLocks noChangeAspect="1"/>
          </p:cNvPicPr>
          <p:nvPr/>
        </p:nvPicPr>
        <p:blipFill>
          <a:blip r:embed="rId3"/>
          <a:srcRect/>
          <a:stretch>
            <a:fillRect/>
          </a:stretch>
        </p:blipFill>
        <p:spPr bwMode="auto">
          <a:xfrm>
            <a:off x="112871" y="2107485"/>
            <a:ext cx="8918258" cy="3517583"/>
          </a:xfrm>
          <a:prstGeom prst="rect">
            <a:avLst/>
          </a:prstGeom>
          <a:noFill/>
          <a:ln w="9525">
            <a:noFill/>
            <a:miter lim="800000"/>
            <a:headEnd/>
            <a:tailEnd/>
          </a:ln>
        </p:spPr>
      </p:pic>
      <p:sp>
        <p:nvSpPr>
          <p:cNvPr id="9218" name="Text Box 4"/>
          <p:cNvSpPr txBox="1">
            <a:spLocks noChangeArrowheads="1"/>
          </p:cNvSpPr>
          <p:nvPr/>
        </p:nvSpPr>
        <p:spPr bwMode="auto">
          <a:xfrm>
            <a:off x="763878" y="1548513"/>
            <a:ext cx="3913928" cy="358617"/>
          </a:xfrm>
          <a:prstGeom prst="rect">
            <a:avLst/>
          </a:prstGeom>
          <a:noFill/>
          <a:ln>
            <a:noFill/>
            <a:headEnd/>
            <a:tailEnd/>
          </a:ln>
        </p:spPr>
        <p:style>
          <a:lnRef idx="1">
            <a:schemeClr val="accent1"/>
          </a:lnRef>
          <a:fillRef idx="3">
            <a:schemeClr val="accent1"/>
          </a:fillRef>
          <a:effectRef idx="2">
            <a:schemeClr val="accent1"/>
          </a:effectRef>
          <a:fontRef idx="minor">
            <a:schemeClr val="lt1"/>
          </a:fontRef>
        </p:style>
        <p:txBody>
          <a:bodyPr wrap="square" lIns="0" tIns="0" rIns="0" bIns="0">
            <a:prstTxWarp prst="textNoShape">
              <a:avLst/>
            </a:prstTxWarp>
            <a:spAutoFit/>
          </a:bodyPr>
          <a:lstStyle/>
          <a:p>
            <a:pPr>
              <a:lnSpc>
                <a:spcPct val="95000"/>
              </a:lnSpc>
            </a:pPr>
            <a:r>
              <a:rPr lang="en-US" altLang="zh-TW" sz="2400" dirty="0">
                <a:solidFill>
                  <a:schemeClr val="tx1"/>
                </a:solidFill>
                <a:latin typeface="Arial" charset="0"/>
              </a:rPr>
              <a:t>YPL077C with six topologies</a:t>
            </a:r>
          </a:p>
        </p:txBody>
      </p:sp>
      <p:sp>
        <p:nvSpPr>
          <p:cNvPr id="5" name="Title 1"/>
          <p:cNvSpPr txBox="1">
            <a:spLocks/>
          </p:cNvSpPr>
          <p:nvPr/>
        </p:nvSpPr>
        <p:spPr bwMode="auto">
          <a:xfrm>
            <a:off x="457200" y="14365"/>
            <a:ext cx="8229600" cy="912183"/>
          </a:xfrm>
          <a:prstGeom prst="rect">
            <a:avLst/>
          </a:prstGeom>
          <a:noFill/>
          <a:ln w="9525">
            <a:noFill/>
            <a:miter lim="800000"/>
            <a:headEnd/>
            <a:tailEnd/>
          </a:ln>
        </p:spPr>
        <p:txBody>
          <a:bodyPr vert="horz" wrap="square" lIns="91439" tIns="45719" rIns="91439" bIns="45719" numCol="1" anchor="t" anchorCtr="0" compatLnSpc="1">
            <a:prstTxWarp prst="textNoShape">
              <a:avLst/>
            </a:prstTxWarp>
            <a:normAutofit/>
          </a:bodyPr>
          <a:lstStyle/>
          <a:p>
            <a:pPr marL="0" marR="0" lvl="0" indent="0" algn="ctr" defTabSz="912972" rtl="0" eaLnBrk="1" fontAlgn="base" latinLnBrk="0" hangingPunct="1">
              <a:lnSpc>
                <a:spcPct val="100000"/>
              </a:lnSpc>
              <a:spcBef>
                <a:spcPct val="0"/>
              </a:spcBef>
              <a:spcAft>
                <a:spcPct val="0"/>
              </a:spcAft>
              <a:buClrTx/>
              <a:buSzTx/>
              <a:buFontTx/>
              <a:buNone/>
              <a:tabLst/>
              <a:defRPr/>
            </a:pPr>
            <a:endParaRPr kumimoji="0" lang="en-US" sz="4200" b="0" i="0" u="none" strike="noStrike" kern="1200" cap="none" spc="0" normalizeH="0" baseline="0" noProof="0" dirty="0">
              <a:ln>
                <a:noFill/>
              </a:ln>
              <a:effectLst/>
              <a:uLnTx/>
              <a:uFillTx/>
              <a:latin typeface="+mj-lt"/>
              <a:ea typeface="ＭＳ Ｐゴシック" pitchFamily="34" charset="-128"/>
              <a:cs typeface="ＭＳ Ｐゴシック" charset="-128"/>
            </a:endParaRPr>
          </a:p>
        </p:txBody>
      </p:sp>
      <p:sp>
        <p:nvSpPr>
          <p:cNvPr id="2" name="Title 1">
            <a:extLst>
              <a:ext uri="{FF2B5EF4-FFF2-40B4-BE49-F238E27FC236}">
                <a16:creationId xmlns:a16="http://schemas.microsoft.com/office/drawing/2014/main" id="{A0878FD2-B587-D14F-A237-0AA57C6E9654}"/>
              </a:ext>
            </a:extLst>
          </p:cNvPr>
          <p:cNvSpPr>
            <a:spLocks noGrp="1"/>
          </p:cNvSpPr>
          <p:nvPr>
            <p:ph type="title"/>
          </p:nvPr>
        </p:nvSpPr>
        <p:spPr/>
        <p:txBody>
          <a:bodyPr/>
          <a:lstStyle/>
          <a:p>
            <a:r>
              <a:rPr lang="en-US" sz="3600" dirty="0">
                <a:ea typeface="ＭＳ Ｐゴシック" pitchFamily="34" charset="-128"/>
                <a:cs typeface="ＭＳ Ｐゴシック" charset="-128"/>
              </a:rPr>
              <a:t>External alignment uncertainty</a:t>
            </a:r>
            <a:endParaRPr lang="en-US" dirty="0"/>
          </a:p>
        </p:txBody>
      </p:sp>
      <p:sp>
        <p:nvSpPr>
          <p:cNvPr id="7" name="Rectangle 3">
            <a:extLst>
              <a:ext uri="{FF2B5EF4-FFF2-40B4-BE49-F238E27FC236}">
                <a16:creationId xmlns:a16="http://schemas.microsoft.com/office/drawing/2014/main" id="{934173A2-2835-5DF8-398C-EA49F71588CB}"/>
              </a:ext>
            </a:extLst>
          </p:cNvPr>
          <p:cNvSpPr>
            <a:spLocks noChangeArrowheads="1"/>
          </p:cNvSpPr>
          <p:nvPr/>
        </p:nvSpPr>
        <p:spPr bwMode="auto">
          <a:xfrm>
            <a:off x="0" y="6473201"/>
            <a:ext cx="9144000" cy="452432"/>
          </a:xfrm>
          <a:prstGeom prst="rect">
            <a:avLst/>
          </a:prstGeom>
          <a:noFill/>
          <a:ln w="9525">
            <a:noFill/>
            <a:miter lim="800000"/>
            <a:headEnd/>
            <a:tailEnd/>
          </a:ln>
        </p:spPr>
        <p:txBody>
          <a:bodyPr lIns="82295" tIns="41148" rIns="82295" bIns="41148">
            <a:prstTxWarp prst="textNoShape">
              <a:avLst/>
            </a:prstTxWarp>
            <a:spAutoFit/>
          </a:bodyPr>
          <a:lstStyle/>
          <a:p>
            <a:r>
              <a:rPr lang="en-US" altLang="zh-TW" sz="1200" dirty="0">
                <a:solidFill>
                  <a:schemeClr val="bg1"/>
                </a:solidFill>
              </a:rPr>
              <a:t>Karen M Wong, Marc A </a:t>
            </a:r>
            <a:r>
              <a:rPr lang="en-US" altLang="zh-TW" sz="1200" dirty="0" err="1">
                <a:solidFill>
                  <a:schemeClr val="bg1"/>
                </a:solidFill>
              </a:rPr>
              <a:t>Suchard</a:t>
            </a:r>
            <a:r>
              <a:rPr lang="en-US" altLang="zh-TW" sz="1200" dirty="0">
                <a:solidFill>
                  <a:schemeClr val="bg1"/>
                </a:solidFill>
              </a:rPr>
              <a:t>,  and John P </a:t>
            </a:r>
            <a:r>
              <a:rPr lang="en-US" altLang="zh-TW" sz="1200" dirty="0" err="1">
                <a:solidFill>
                  <a:schemeClr val="bg1"/>
                </a:solidFill>
              </a:rPr>
              <a:t>Huelsenbeck</a:t>
            </a:r>
            <a:r>
              <a:rPr lang="en-US" altLang="zh-TW" sz="1200" dirty="0">
                <a:solidFill>
                  <a:schemeClr val="bg1"/>
                </a:solidFill>
              </a:rPr>
              <a:t>,  “Alignment uncertainty and genomic analysis”, Science 319, no. 5862 (January 25, 2008): 473-476.</a:t>
            </a:r>
          </a:p>
        </p:txBody>
      </p:sp>
    </p:spTree>
    <p:extLst>
      <p:ext uri="{BB962C8B-B14F-4D97-AF65-F5344CB8AC3E}">
        <p14:creationId xmlns:p14="http://schemas.microsoft.com/office/powerpoint/2010/main" val="288003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2"/>
          <a:srcRect/>
          <a:stretch>
            <a:fillRect/>
          </a:stretch>
        </p:blipFill>
        <p:spPr bwMode="auto">
          <a:xfrm>
            <a:off x="525780" y="548640"/>
            <a:ext cx="8229600" cy="5486400"/>
          </a:xfrm>
          <a:prstGeom prst="rect">
            <a:avLst/>
          </a:prstGeom>
          <a:noFill/>
          <a:ln w="9525">
            <a:noFill/>
            <a:miter lim="800000"/>
            <a:headEnd/>
            <a:tailEnd/>
          </a:ln>
        </p:spPr>
      </p:pic>
      <p:grpSp>
        <p:nvGrpSpPr>
          <p:cNvPr id="2" name="Group 4"/>
          <p:cNvGrpSpPr>
            <a:grpSpLocks/>
          </p:cNvGrpSpPr>
          <p:nvPr/>
        </p:nvGrpSpPr>
        <p:grpSpPr bwMode="auto">
          <a:xfrm>
            <a:off x="2720340" y="2606040"/>
            <a:ext cx="5554980" cy="3086100"/>
            <a:chOff x="3022600" y="2895600"/>
            <a:chExt cx="6172200" cy="3429000"/>
          </a:xfrm>
        </p:grpSpPr>
        <p:sp>
          <p:nvSpPr>
            <p:cNvPr id="10244" name="TextBox 2"/>
            <p:cNvSpPr txBox="1">
              <a:spLocks noChangeArrowheads="1"/>
            </p:cNvSpPr>
            <p:nvPr/>
          </p:nvSpPr>
          <p:spPr bwMode="auto">
            <a:xfrm>
              <a:off x="5461000" y="2895600"/>
              <a:ext cx="1295400" cy="410369"/>
            </a:xfrm>
            <a:prstGeom prst="rect">
              <a:avLst/>
            </a:prstGeom>
            <a:noFill/>
            <a:ln w="9525">
              <a:noFill/>
              <a:miter lim="800000"/>
              <a:headEnd/>
              <a:tailEnd/>
            </a:ln>
          </p:spPr>
          <p:txBody>
            <a:bodyPr>
              <a:prstTxWarp prst="textNoShape">
                <a:avLst/>
              </a:prstTxWarp>
              <a:spAutoFit/>
            </a:bodyPr>
            <a:lstStyle/>
            <a:p>
              <a:r>
                <a:rPr lang="en-US" altLang="zh-TW">
                  <a:solidFill>
                    <a:srgbClr val="FF0000"/>
                  </a:solidFill>
                </a:rPr>
                <a:t>40.89%</a:t>
              </a:r>
            </a:p>
          </p:txBody>
        </p:sp>
        <p:sp>
          <p:nvSpPr>
            <p:cNvPr id="4" name="Rectangle 3"/>
            <p:cNvSpPr/>
            <p:nvPr/>
          </p:nvSpPr>
          <p:spPr>
            <a:xfrm>
              <a:off x="3022600" y="3505200"/>
              <a:ext cx="6172200" cy="2819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zh-TW">
                <a:solidFill>
                  <a:srgbClr val="FFFFFF"/>
                </a:solidFill>
                <a:ea typeface="ＭＳ Ｐゴシック" charset="-128"/>
                <a:cs typeface="ＭＳ Ｐゴシック" charset="-128"/>
              </a:endParaRPr>
            </a:p>
          </p:txBody>
        </p:sp>
      </p:grpSp>
      <p:sp>
        <p:nvSpPr>
          <p:cNvPr id="7" name="Rectangle 3">
            <a:extLst>
              <a:ext uri="{FF2B5EF4-FFF2-40B4-BE49-F238E27FC236}">
                <a16:creationId xmlns:a16="http://schemas.microsoft.com/office/drawing/2014/main" id="{A6E1CD5E-74D7-9CA5-10E3-F5C5A67AB763}"/>
              </a:ext>
            </a:extLst>
          </p:cNvPr>
          <p:cNvSpPr>
            <a:spLocks noChangeArrowheads="1"/>
          </p:cNvSpPr>
          <p:nvPr/>
        </p:nvSpPr>
        <p:spPr bwMode="auto">
          <a:xfrm>
            <a:off x="0" y="6473201"/>
            <a:ext cx="9144000" cy="452432"/>
          </a:xfrm>
          <a:prstGeom prst="rect">
            <a:avLst/>
          </a:prstGeom>
          <a:noFill/>
          <a:ln w="9525">
            <a:noFill/>
            <a:miter lim="800000"/>
            <a:headEnd/>
            <a:tailEnd/>
          </a:ln>
        </p:spPr>
        <p:txBody>
          <a:bodyPr lIns="82295" tIns="41148" rIns="82295" bIns="41148">
            <a:prstTxWarp prst="textNoShape">
              <a:avLst/>
            </a:prstTxWarp>
            <a:spAutoFit/>
          </a:bodyPr>
          <a:lstStyle/>
          <a:p>
            <a:r>
              <a:rPr lang="en-US" altLang="zh-TW" sz="1200" dirty="0">
                <a:solidFill>
                  <a:schemeClr val="bg1"/>
                </a:solidFill>
              </a:rPr>
              <a:t>Karen M Wong, Marc A </a:t>
            </a:r>
            <a:r>
              <a:rPr lang="en-US" altLang="zh-TW" sz="1200" dirty="0" err="1">
                <a:solidFill>
                  <a:schemeClr val="bg1"/>
                </a:solidFill>
              </a:rPr>
              <a:t>Suchard</a:t>
            </a:r>
            <a:r>
              <a:rPr lang="en-US" altLang="zh-TW" sz="1200" dirty="0">
                <a:solidFill>
                  <a:schemeClr val="bg1"/>
                </a:solidFill>
              </a:rPr>
              <a:t>,  and John P </a:t>
            </a:r>
            <a:r>
              <a:rPr lang="en-US" altLang="zh-TW" sz="1200" dirty="0" err="1">
                <a:solidFill>
                  <a:schemeClr val="bg1"/>
                </a:solidFill>
              </a:rPr>
              <a:t>Huelsenbeck</a:t>
            </a:r>
            <a:r>
              <a:rPr lang="en-US" altLang="zh-TW" sz="1200" dirty="0">
                <a:solidFill>
                  <a:schemeClr val="bg1"/>
                </a:solidFill>
              </a:rPr>
              <a:t>,  “Alignment uncertainty and genomic analysis”, Science 319, no. 5862 (January 25, 2008): 473-476.</a:t>
            </a:r>
          </a:p>
        </p:txBody>
      </p:sp>
    </p:spTree>
    <p:extLst>
      <p:ext uri="{BB962C8B-B14F-4D97-AF65-F5344CB8AC3E}">
        <p14:creationId xmlns:p14="http://schemas.microsoft.com/office/powerpoint/2010/main" val="373676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4"/>
          <p:cNvPicPr>
            <a:picLocks noChangeAspect="1"/>
          </p:cNvPicPr>
          <p:nvPr/>
        </p:nvPicPr>
        <p:blipFill>
          <a:blip r:embed="rId3"/>
          <a:srcRect/>
          <a:stretch>
            <a:fillRect/>
          </a:stretch>
        </p:blipFill>
        <p:spPr bwMode="auto">
          <a:xfrm>
            <a:off x="112872" y="2120232"/>
            <a:ext cx="8918258" cy="3517583"/>
          </a:xfrm>
          <a:prstGeom prst="rect">
            <a:avLst/>
          </a:prstGeom>
          <a:noFill/>
          <a:ln w="9525">
            <a:noFill/>
            <a:miter lim="800000"/>
            <a:headEnd/>
            <a:tailEnd/>
          </a:ln>
        </p:spPr>
      </p:pic>
      <p:sp>
        <p:nvSpPr>
          <p:cNvPr id="11268" name="Rectangle 3"/>
          <p:cNvSpPr>
            <a:spLocks noChangeArrowheads="1"/>
          </p:cNvSpPr>
          <p:nvPr/>
        </p:nvSpPr>
        <p:spPr bwMode="auto">
          <a:xfrm>
            <a:off x="0" y="6473201"/>
            <a:ext cx="9144000" cy="452432"/>
          </a:xfrm>
          <a:prstGeom prst="rect">
            <a:avLst/>
          </a:prstGeom>
          <a:noFill/>
          <a:ln w="9525">
            <a:noFill/>
            <a:miter lim="800000"/>
            <a:headEnd/>
            <a:tailEnd/>
          </a:ln>
        </p:spPr>
        <p:txBody>
          <a:bodyPr lIns="82295" tIns="41148" rIns="82295" bIns="41148">
            <a:prstTxWarp prst="textNoShape">
              <a:avLst/>
            </a:prstTxWarp>
            <a:spAutoFit/>
          </a:bodyPr>
          <a:lstStyle/>
          <a:p>
            <a:r>
              <a:rPr lang="en-US" altLang="zh-TW" sz="1200" dirty="0">
                <a:solidFill>
                  <a:schemeClr val="bg1"/>
                </a:solidFill>
              </a:rPr>
              <a:t>Karen M Wong, Marc A </a:t>
            </a:r>
            <a:r>
              <a:rPr lang="en-US" altLang="zh-TW" sz="1200" dirty="0" err="1">
                <a:solidFill>
                  <a:schemeClr val="bg1"/>
                </a:solidFill>
              </a:rPr>
              <a:t>Suchard</a:t>
            </a:r>
            <a:r>
              <a:rPr lang="en-US" altLang="zh-TW" sz="1200" dirty="0">
                <a:solidFill>
                  <a:schemeClr val="bg1"/>
                </a:solidFill>
              </a:rPr>
              <a:t>,  and John P </a:t>
            </a:r>
            <a:r>
              <a:rPr lang="en-US" altLang="zh-TW" sz="1200" dirty="0" err="1">
                <a:solidFill>
                  <a:schemeClr val="bg1"/>
                </a:solidFill>
              </a:rPr>
              <a:t>Huelsenbeck</a:t>
            </a:r>
            <a:r>
              <a:rPr lang="en-US" altLang="zh-TW" sz="1200" dirty="0">
                <a:solidFill>
                  <a:schemeClr val="bg1"/>
                </a:solidFill>
              </a:rPr>
              <a:t>,  “Alignment uncertainty and genomic analysis”, Science 319, no. 5862 (January 25, 2008): 473-476.</a:t>
            </a:r>
          </a:p>
        </p:txBody>
      </p:sp>
      <p:sp>
        <p:nvSpPr>
          <p:cNvPr id="5" name="Rectangle 1"/>
          <p:cNvSpPr>
            <a:spLocks noGrp="1" noChangeArrowheads="1"/>
          </p:cNvSpPr>
          <p:nvPr>
            <p:ph type="title"/>
          </p:nvPr>
        </p:nvSpPr>
        <p:spPr/>
        <p:txBody>
          <a:bodyPr lIns="0" tIns="0" rIns="0" bIns="0" rtlCol="0">
            <a:normAutofit/>
          </a:bodyPr>
          <a:lstStyle/>
          <a:p>
            <a:pPr defTabSz="914391">
              <a:lnSpc>
                <a:spcPct val="95000"/>
              </a:lnSpc>
              <a:defRPr/>
            </a:pPr>
            <a:r>
              <a:rPr lang="en-US" altLang="zh-TW" sz="3600" dirty="0">
                <a:latin typeface="Arial" charset="0"/>
              </a:rPr>
              <a:t>YPL077C with six topologies</a:t>
            </a:r>
            <a:endParaRPr lang="en-US" sz="3600" dirty="0">
              <a:solidFill>
                <a:srgbClr val="FF0000"/>
              </a:solidFill>
              <a:latin typeface="Arial" charset="0"/>
            </a:endParaRPr>
          </a:p>
        </p:txBody>
      </p:sp>
      <p:sp>
        <p:nvSpPr>
          <p:cNvPr id="6" name="Rectangle 5"/>
          <p:cNvSpPr/>
          <p:nvPr/>
        </p:nvSpPr>
        <p:spPr>
          <a:xfrm>
            <a:off x="1357439" y="4109052"/>
            <a:ext cx="6429124" cy="348557"/>
          </a:xfrm>
          <a:prstGeom prst="rect">
            <a:avLst/>
          </a:prstGeom>
          <a:solidFill>
            <a:schemeClr val="lt1">
              <a:alpha val="82000"/>
            </a:schemeClr>
          </a:solidFill>
          <a:ln>
            <a:noFill/>
          </a:ln>
        </p:spPr>
        <p:style>
          <a:lnRef idx="2">
            <a:schemeClr val="accent1"/>
          </a:lnRef>
          <a:fillRef idx="1">
            <a:schemeClr val="lt1"/>
          </a:fillRef>
          <a:effectRef idx="0">
            <a:schemeClr val="accent1"/>
          </a:effectRef>
          <a:fontRef idx="minor">
            <a:schemeClr val="dk1"/>
          </a:fontRef>
        </p:style>
        <p:txBody>
          <a:bodyPr wrap="square" lIns="82295" tIns="41148" rIns="82295" bIns="41148">
            <a:spAutoFit/>
          </a:bodyPr>
          <a:lstStyle/>
          <a:p>
            <a:pPr>
              <a:lnSpc>
                <a:spcPct val="95000"/>
              </a:lnSpc>
              <a:defRPr/>
            </a:pPr>
            <a:r>
              <a:rPr lang="en-US" altLang="zh-TW" dirty="0">
                <a:solidFill>
                  <a:srgbClr val="FF0000"/>
                </a:solidFill>
                <a:latin typeface="Arial" pitchFamily="34" charset="0"/>
                <a:ea typeface="ＭＳ Ｐゴシック" pitchFamily="34" charset="-128"/>
              </a:rPr>
              <a:t>Does bootstrap help us to determine non-unique topologies?</a:t>
            </a:r>
          </a:p>
        </p:txBody>
      </p:sp>
      <p:sp>
        <p:nvSpPr>
          <p:cNvPr id="2" name="Rectangle 1">
            <a:extLst>
              <a:ext uri="{FF2B5EF4-FFF2-40B4-BE49-F238E27FC236}">
                <a16:creationId xmlns:a16="http://schemas.microsoft.com/office/drawing/2014/main" id="{50176B5A-F281-5346-820A-8AB7323A2DF4}"/>
              </a:ext>
            </a:extLst>
          </p:cNvPr>
          <p:cNvSpPr/>
          <p:nvPr/>
        </p:nvSpPr>
        <p:spPr>
          <a:xfrm>
            <a:off x="2158615" y="3477366"/>
            <a:ext cx="4450783" cy="461665"/>
          </a:xfrm>
          <a:prstGeom prst="rect">
            <a:avLst/>
          </a:prstGeom>
        </p:spPr>
        <p:txBody>
          <a:bodyPr wrap="square">
            <a:spAutoFit/>
          </a:bodyPr>
          <a:lstStyle/>
          <a:p>
            <a:pPr algn="ctr"/>
            <a:r>
              <a:rPr lang="en-US" sz="2400" dirty="0">
                <a:solidFill>
                  <a:srgbClr val="FF0000"/>
                </a:solidFill>
                <a:latin typeface="Arial" charset="0"/>
              </a:rPr>
              <a:t>they have lower bootstraps</a:t>
            </a:r>
            <a:endParaRPr lang="en-US" sz="2400" dirty="0"/>
          </a:p>
        </p:txBody>
      </p:sp>
    </p:spTree>
    <p:extLst>
      <p:ext uri="{BB962C8B-B14F-4D97-AF65-F5344CB8AC3E}">
        <p14:creationId xmlns:p14="http://schemas.microsoft.com/office/powerpoint/2010/main" val="149596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Number of different tree topologies versus average bootstrap values measured across the seven individual aligners.</a:t>
            </a:r>
          </a:p>
        </p:txBody>
      </p:sp>
      <p:pic>
        <p:nvPicPr>
          <p:cNvPr id="4" name="Picture 3"/>
          <p:cNvPicPr>
            <a:picLocks noChangeAspect="1"/>
          </p:cNvPicPr>
          <p:nvPr/>
        </p:nvPicPr>
        <p:blipFill>
          <a:blip r:embed="rId2"/>
          <a:stretch>
            <a:fillRect/>
          </a:stretch>
        </p:blipFill>
        <p:spPr>
          <a:xfrm>
            <a:off x="812192" y="1389377"/>
            <a:ext cx="7519615" cy="5040000"/>
          </a:xfrm>
          <a:prstGeom prst="rect">
            <a:avLst/>
          </a:prstGeom>
        </p:spPr>
      </p:pic>
    </p:spTree>
    <p:extLst>
      <p:ext uri="{BB962C8B-B14F-4D97-AF65-F5344CB8AC3E}">
        <p14:creationId xmlns:p14="http://schemas.microsoft.com/office/powerpoint/2010/main" val="2530556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Bootstrap </a:t>
            </a:r>
            <a:r>
              <a:rPr lang="en-US" dirty="0" err="1"/>
              <a:t>vs</a:t>
            </a:r>
            <a:r>
              <a:rPr lang="en-US" dirty="0"/>
              <a:t> Yeast tree</a:t>
            </a:r>
          </a:p>
        </p:txBody>
      </p:sp>
      <p:sp>
        <p:nvSpPr>
          <p:cNvPr id="4" name="Rectangle 3"/>
          <p:cNvSpPr/>
          <p:nvPr/>
        </p:nvSpPr>
        <p:spPr>
          <a:xfrm>
            <a:off x="0" y="6469371"/>
            <a:ext cx="9143999" cy="461665"/>
          </a:xfrm>
          <a:prstGeom prst="rect">
            <a:avLst/>
          </a:prstGeom>
        </p:spPr>
        <p:txBody>
          <a:bodyPr wrap="square">
            <a:spAutoFit/>
          </a:bodyPr>
          <a:lstStyle/>
          <a:p>
            <a:r>
              <a:rPr lang="en-US" sz="1200" dirty="0" err="1">
                <a:solidFill>
                  <a:schemeClr val="bg1"/>
                </a:solidFill>
              </a:rPr>
              <a:t>Rokas</a:t>
            </a:r>
            <a:r>
              <a:rPr lang="en-US" sz="1200" dirty="0">
                <a:solidFill>
                  <a:schemeClr val="bg1"/>
                </a:solidFill>
              </a:rPr>
              <a:t> A, Williams BL, King N, Carroll SB: Genome-scale approaches to resolving incongruence in molecular phylogenies. Nature 2003, 425(6960):798-804.</a:t>
            </a:r>
          </a:p>
        </p:txBody>
      </p:sp>
      <p:grpSp>
        <p:nvGrpSpPr>
          <p:cNvPr id="3" name="Group 42"/>
          <p:cNvGrpSpPr/>
          <p:nvPr/>
        </p:nvGrpSpPr>
        <p:grpSpPr>
          <a:xfrm>
            <a:off x="4350449" y="2099358"/>
            <a:ext cx="1078240" cy="2773009"/>
            <a:chOff x="4350449" y="2099358"/>
            <a:chExt cx="1078240" cy="2773009"/>
          </a:xfrm>
        </p:grpSpPr>
        <p:sp>
          <p:nvSpPr>
            <p:cNvPr id="6" name="TextBox 5"/>
            <p:cNvSpPr txBox="1"/>
            <p:nvPr/>
          </p:nvSpPr>
          <p:spPr>
            <a:xfrm>
              <a:off x="4350449" y="2099358"/>
              <a:ext cx="1078240" cy="369332"/>
            </a:xfrm>
            <a:prstGeom prst="rect">
              <a:avLst/>
            </a:prstGeom>
            <a:noFill/>
          </p:spPr>
          <p:txBody>
            <a:bodyPr wrap="none" rtlCol="0">
              <a:spAutoFit/>
            </a:bodyPr>
            <a:lstStyle/>
            <a:p>
              <a:r>
                <a:rPr lang="en-US" dirty="0"/>
                <a:t>aligner1</a:t>
              </a:r>
            </a:p>
          </p:txBody>
        </p:sp>
        <p:sp>
          <p:nvSpPr>
            <p:cNvPr id="7" name="TextBox 6"/>
            <p:cNvSpPr txBox="1"/>
            <p:nvPr/>
          </p:nvSpPr>
          <p:spPr>
            <a:xfrm>
              <a:off x="4350449" y="4503035"/>
              <a:ext cx="1078240" cy="369332"/>
            </a:xfrm>
            <a:prstGeom prst="rect">
              <a:avLst/>
            </a:prstGeom>
            <a:noFill/>
          </p:spPr>
          <p:txBody>
            <a:bodyPr wrap="none" rtlCol="0">
              <a:spAutoFit/>
            </a:bodyPr>
            <a:lstStyle/>
            <a:p>
              <a:r>
                <a:rPr lang="en-US" dirty="0"/>
                <a:t>aligner2</a:t>
              </a:r>
            </a:p>
          </p:txBody>
        </p:sp>
      </p:grpSp>
      <p:grpSp>
        <p:nvGrpSpPr>
          <p:cNvPr id="11" name="Group 52"/>
          <p:cNvGrpSpPr/>
          <p:nvPr/>
        </p:nvGrpSpPr>
        <p:grpSpPr>
          <a:xfrm>
            <a:off x="5952624" y="3769938"/>
            <a:ext cx="1734870" cy="2195937"/>
            <a:chOff x="5952624" y="3769938"/>
            <a:chExt cx="1734870" cy="2195937"/>
          </a:xfrm>
        </p:grpSpPr>
        <p:sp>
          <p:nvSpPr>
            <p:cNvPr id="34" name="TextBox 33"/>
            <p:cNvSpPr txBox="1"/>
            <p:nvPr/>
          </p:nvSpPr>
          <p:spPr>
            <a:xfrm>
              <a:off x="5952624" y="3907367"/>
              <a:ext cx="632355" cy="369332"/>
            </a:xfrm>
            <a:prstGeom prst="rect">
              <a:avLst/>
            </a:prstGeom>
            <a:noFill/>
          </p:spPr>
          <p:txBody>
            <a:bodyPr wrap="none" rtlCol="0">
              <a:spAutoFit/>
            </a:bodyPr>
            <a:lstStyle/>
            <a:p>
              <a:r>
                <a:rPr lang="en-US" dirty="0"/>
                <a:t>0.89</a:t>
              </a:r>
            </a:p>
          </p:txBody>
        </p:sp>
        <p:sp>
          <p:nvSpPr>
            <p:cNvPr id="35" name="TextBox 34"/>
            <p:cNvSpPr txBox="1"/>
            <p:nvPr/>
          </p:nvSpPr>
          <p:spPr>
            <a:xfrm>
              <a:off x="5952624" y="4692718"/>
              <a:ext cx="632355" cy="369332"/>
            </a:xfrm>
            <a:prstGeom prst="rect">
              <a:avLst/>
            </a:prstGeom>
            <a:noFill/>
          </p:spPr>
          <p:txBody>
            <a:bodyPr wrap="none" rtlCol="0">
              <a:spAutoFit/>
            </a:bodyPr>
            <a:lstStyle/>
            <a:p>
              <a:r>
                <a:rPr lang="en-US" dirty="0"/>
                <a:t>0.71</a:t>
              </a:r>
            </a:p>
          </p:txBody>
        </p:sp>
        <p:sp>
          <p:nvSpPr>
            <p:cNvPr id="36" name="TextBox 35"/>
            <p:cNvSpPr txBox="1"/>
            <p:nvPr/>
          </p:nvSpPr>
          <p:spPr>
            <a:xfrm>
              <a:off x="5952624" y="5459114"/>
              <a:ext cx="632355" cy="369332"/>
            </a:xfrm>
            <a:prstGeom prst="rect">
              <a:avLst/>
            </a:prstGeom>
            <a:noFill/>
          </p:spPr>
          <p:txBody>
            <a:bodyPr wrap="none" rtlCol="0">
              <a:spAutoFit/>
            </a:bodyPr>
            <a:lstStyle/>
            <a:p>
              <a:r>
                <a:rPr lang="en-US" dirty="0"/>
                <a:t>0.13</a:t>
              </a:r>
            </a:p>
          </p:txBody>
        </p:sp>
        <p:grpSp>
          <p:nvGrpSpPr>
            <p:cNvPr id="14" name="Group 67"/>
            <p:cNvGrpSpPr/>
            <p:nvPr/>
          </p:nvGrpSpPr>
          <p:grpSpPr>
            <a:xfrm>
              <a:off x="6795801" y="3769938"/>
              <a:ext cx="824596" cy="644190"/>
              <a:chOff x="6795801" y="3769938"/>
              <a:chExt cx="824596" cy="644190"/>
            </a:xfrm>
          </p:grpSpPr>
          <p:cxnSp>
            <p:nvCxnSpPr>
              <p:cNvPr id="54" name="Straight Connector 53"/>
              <p:cNvCxnSpPr/>
              <p:nvPr/>
            </p:nvCxnSpPr>
            <p:spPr>
              <a:xfrm flipV="1">
                <a:off x="6795801" y="3769938"/>
                <a:ext cx="815118"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805280" y="4090128"/>
                <a:ext cx="815117"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noChangeAspect="1"/>
              </p:cNvCxnSpPr>
              <p:nvPr/>
            </p:nvCxnSpPr>
            <p:spPr>
              <a:xfrm>
                <a:off x="7212838" y="3928128"/>
                <a:ext cx="407559" cy="1620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5" name="Group 68"/>
            <p:cNvGrpSpPr/>
            <p:nvPr/>
          </p:nvGrpSpPr>
          <p:grpSpPr>
            <a:xfrm>
              <a:off x="6833714" y="4555289"/>
              <a:ext cx="824596" cy="644190"/>
              <a:chOff x="6833714" y="4555289"/>
              <a:chExt cx="824596" cy="644190"/>
            </a:xfrm>
          </p:grpSpPr>
          <p:cxnSp>
            <p:nvCxnSpPr>
              <p:cNvPr id="57" name="Straight Connector 56"/>
              <p:cNvCxnSpPr/>
              <p:nvPr/>
            </p:nvCxnSpPr>
            <p:spPr>
              <a:xfrm flipV="1">
                <a:off x="6833714" y="4555289"/>
                <a:ext cx="815118"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843193" y="4875479"/>
                <a:ext cx="815117"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cxnSpLocks noChangeAspect="1"/>
              </p:cNvCxnSpPr>
              <p:nvPr/>
            </p:nvCxnSpPr>
            <p:spPr>
              <a:xfrm>
                <a:off x="7250751" y="4713479"/>
                <a:ext cx="407559" cy="1620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6" name="Group 69"/>
            <p:cNvGrpSpPr/>
            <p:nvPr/>
          </p:nvGrpSpPr>
          <p:grpSpPr>
            <a:xfrm>
              <a:off x="6862898" y="5321685"/>
              <a:ext cx="824596" cy="644190"/>
              <a:chOff x="6862898" y="5321685"/>
              <a:chExt cx="824596" cy="644190"/>
            </a:xfrm>
          </p:grpSpPr>
          <p:cxnSp>
            <p:nvCxnSpPr>
              <p:cNvPr id="51" name="Straight Connector 50"/>
              <p:cNvCxnSpPr/>
              <p:nvPr/>
            </p:nvCxnSpPr>
            <p:spPr>
              <a:xfrm flipV="1">
                <a:off x="6862898" y="5321685"/>
                <a:ext cx="815118" cy="324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872377" y="5641875"/>
                <a:ext cx="815117" cy="324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cxnSpLocks noChangeAspect="1"/>
              </p:cNvCxnSpPr>
              <p:nvPr/>
            </p:nvCxnSpPr>
            <p:spPr>
              <a:xfrm flipV="1">
                <a:off x="7279935" y="5636085"/>
                <a:ext cx="407559" cy="1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17" name="Group 46"/>
          <p:cNvGrpSpPr/>
          <p:nvPr/>
        </p:nvGrpSpPr>
        <p:grpSpPr>
          <a:xfrm>
            <a:off x="5952624" y="1158273"/>
            <a:ext cx="1658294" cy="2263069"/>
            <a:chOff x="5952624" y="1158273"/>
            <a:chExt cx="1658294" cy="2263069"/>
          </a:xfrm>
        </p:grpSpPr>
        <p:sp>
          <p:nvSpPr>
            <p:cNvPr id="8" name="TextBox 7"/>
            <p:cNvSpPr txBox="1"/>
            <p:nvPr/>
          </p:nvSpPr>
          <p:spPr>
            <a:xfrm>
              <a:off x="5952624" y="1295702"/>
              <a:ext cx="632355" cy="369332"/>
            </a:xfrm>
            <a:prstGeom prst="rect">
              <a:avLst/>
            </a:prstGeom>
            <a:noFill/>
          </p:spPr>
          <p:txBody>
            <a:bodyPr wrap="none" rtlCol="0">
              <a:spAutoFit/>
            </a:bodyPr>
            <a:lstStyle/>
            <a:p>
              <a:r>
                <a:rPr lang="en-US" dirty="0"/>
                <a:t>0.91</a:t>
              </a:r>
            </a:p>
          </p:txBody>
        </p:sp>
        <p:sp>
          <p:nvSpPr>
            <p:cNvPr id="9" name="TextBox 8"/>
            <p:cNvSpPr txBox="1"/>
            <p:nvPr/>
          </p:nvSpPr>
          <p:spPr>
            <a:xfrm>
              <a:off x="5952624" y="2123929"/>
              <a:ext cx="632355" cy="369332"/>
            </a:xfrm>
            <a:prstGeom prst="rect">
              <a:avLst/>
            </a:prstGeom>
            <a:noFill/>
          </p:spPr>
          <p:txBody>
            <a:bodyPr wrap="none" rtlCol="0">
              <a:spAutoFit/>
            </a:bodyPr>
            <a:lstStyle/>
            <a:p>
              <a:r>
                <a:rPr lang="en-US" dirty="0"/>
                <a:t>0.65</a:t>
              </a:r>
            </a:p>
          </p:txBody>
        </p:sp>
        <p:sp>
          <p:nvSpPr>
            <p:cNvPr id="10" name="TextBox 9"/>
            <p:cNvSpPr txBox="1"/>
            <p:nvPr/>
          </p:nvSpPr>
          <p:spPr>
            <a:xfrm>
              <a:off x="5952624" y="2914581"/>
              <a:ext cx="632355" cy="369332"/>
            </a:xfrm>
            <a:prstGeom prst="rect">
              <a:avLst/>
            </a:prstGeom>
            <a:noFill/>
          </p:spPr>
          <p:txBody>
            <a:bodyPr wrap="none" rtlCol="0">
              <a:spAutoFit/>
            </a:bodyPr>
            <a:lstStyle/>
            <a:p>
              <a:r>
                <a:rPr lang="en-US" dirty="0"/>
                <a:t>0.23</a:t>
              </a:r>
            </a:p>
          </p:txBody>
        </p:sp>
        <p:grpSp>
          <p:nvGrpSpPr>
            <p:cNvPr id="18" name="Group 64"/>
            <p:cNvGrpSpPr/>
            <p:nvPr/>
          </p:nvGrpSpPr>
          <p:grpSpPr>
            <a:xfrm>
              <a:off x="6776843" y="1158273"/>
              <a:ext cx="824596" cy="644190"/>
              <a:chOff x="6776843" y="1158273"/>
              <a:chExt cx="824596" cy="644190"/>
            </a:xfrm>
          </p:grpSpPr>
          <p:cxnSp>
            <p:nvCxnSpPr>
              <p:cNvPr id="12" name="Straight Connector 11"/>
              <p:cNvCxnSpPr/>
              <p:nvPr/>
            </p:nvCxnSpPr>
            <p:spPr>
              <a:xfrm flipV="1">
                <a:off x="6776843" y="1158273"/>
                <a:ext cx="815118"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786322" y="1478463"/>
                <a:ext cx="815117"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cxnSpLocks noChangeAspect="1"/>
              </p:cNvCxnSpPr>
              <p:nvPr/>
            </p:nvCxnSpPr>
            <p:spPr>
              <a:xfrm>
                <a:off x="7193880" y="1316463"/>
                <a:ext cx="407559" cy="1620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9" name="Group 66"/>
            <p:cNvGrpSpPr/>
            <p:nvPr/>
          </p:nvGrpSpPr>
          <p:grpSpPr>
            <a:xfrm>
              <a:off x="6767365" y="2777152"/>
              <a:ext cx="824596" cy="644190"/>
              <a:chOff x="6767365" y="2777152"/>
              <a:chExt cx="824596" cy="644190"/>
            </a:xfrm>
          </p:grpSpPr>
          <p:cxnSp>
            <p:nvCxnSpPr>
              <p:cNvPr id="48" name="Straight Connector 47"/>
              <p:cNvCxnSpPr/>
              <p:nvPr/>
            </p:nvCxnSpPr>
            <p:spPr>
              <a:xfrm flipV="1">
                <a:off x="6767365" y="2777152"/>
                <a:ext cx="815118"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776844" y="3097342"/>
                <a:ext cx="815117" cy="324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cxnSpLocks noChangeAspect="1"/>
              </p:cNvCxnSpPr>
              <p:nvPr/>
            </p:nvCxnSpPr>
            <p:spPr>
              <a:xfrm>
                <a:off x="7184402" y="2935342"/>
                <a:ext cx="407559" cy="16200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20" name="Group 65"/>
            <p:cNvGrpSpPr/>
            <p:nvPr/>
          </p:nvGrpSpPr>
          <p:grpSpPr>
            <a:xfrm>
              <a:off x="6786322" y="1986500"/>
              <a:ext cx="824596" cy="644190"/>
              <a:chOff x="6786322" y="1986500"/>
              <a:chExt cx="824596" cy="644190"/>
            </a:xfrm>
          </p:grpSpPr>
          <p:cxnSp>
            <p:nvCxnSpPr>
              <p:cNvPr id="45" name="Straight Connector 44"/>
              <p:cNvCxnSpPr/>
              <p:nvPr/>
            </p:nvCxnSpPr>
            <p:spPr>
              <a:xfrm flipV="1">
                <a:off x="6786322" y="1986500"/>
                <a:ext cx="815118" cy="324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95801" y="2306690"/>
                <a:ext cx="815117" cy="324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noChangeAspect="1"/>
              </p:cNvCxnSpPr>
              <p:nvPr/>
            </p:nvCxnSpPr>
            <p:spPr>
              <a:xfrm flipV="1">
                <a:off x="7184404" y="2284024"/>
                <a:ext cx="407559" cy="1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1" name="Group 59"/>
          <p:cNvGrpSpPr/>
          <p:nvPr/>
        </p:nvGrpSpPr>
        <p:grpSpPr>
          <a:xfrm>
            <a:off x="8211773" y="1295702"/>
            <a:ext cx="361923" cy="1988211"/>
            <a:chOff x="8211773" y="1295702"/>
            <a:chExt cx="361923" cy="1988211"/>
          </a:xfrm>
        </p:grpSpPr>
        <p:sp>
          <p:nvSpPr>
            <p:cNvPr id="71" name="TextBox 70"/>
            <p:cNvSpPr txBox="1"/>
            <p:nvPr/>
          </p:nvSpPr>
          <p:spPr>
            <a:xfrm>
              <a:off x="8211773" y="1295702"/>
              <a:ext cx="336952" cy="369332"/>
            </a:xfrm>
            <a:prstGeom prst="rect">
              <a:avLst/>
            </a:prstGeom>
            <a:noFill/>
          </p:spPr>
          <p:txBody>
            <a:bodyPr wrap="none" rtlCol="0">
              <a:spAutoFit/>
            </a:bodyPr>
            <a:lstStyle/>
            <a:p>
              <a:r>
                <a:rPr lang="en-US" dirty="0">
                  <a:solidFill>
                    <a:schemeClr val="accent1"/>
                  </a:solidFill>
                </a:rPr>
                <a:t>O</a:t>
              </a:r>
            </a:p>
          </p:txBody>
        </p:sp>
        <p:sp>
          <p:nvSpPr>
            <p:cNvPr id="72" name="TextBox 71"/>
            <p:cNvSpPr txBox="1"/>
            <p:nvPr/>
          </p:nvSpPr>
          <p:spPr>
            <a:xfrm>
              <a:off x="8235142" y="2123929"/>
              <a:ext cx="338554" cy="369332"/>
            </a:xfrm>
            <a:prstGeom prst="rect">
              <a:avLst/>
            </a:prstGeom>
            <a:noFill/>
          </p:spPr>
          <p:txBody>
            <a:bodyPr wrap="none" rtlCol="0">
              <a:spAutoFit/>
            </a:bodyPr>
            <a:lstStyle/>
            <a:p>
              <a:r>
                <a:rPr lang="en-US" dirty="0">
                  <a:solidFill>
                    <a:srgbClr val="FF0000"/>
                  </a:solidFill>
                </a:rPr>
                <a:t>X</a:t>
              </a:r>
            </a:p>
          </p:txBody>
        </p:sp>
        <p:sp>
          <p:nvSpPr>
            <p:cNvPr id="73" name="TextBox 72"/>
            <p:cNvSpPr txBox="1"/>
            <p:nvPr/>
          </p:nvSpPr>
          <p:spPr>
            <a:xfrm>
              <a:off x="8211773" y="2914581"/>
              <a:ext cx="336952" cy="369332"/>
            </a:xfrm>
            <a:prstGeom prst="rect">
              <a:avLst/>
            </a:prstGeom>
            <a:noFill/>
          </p:spPr>
          <p:txBody>
            <a:bodyPr wrap="none" rtlCol="0">
              <a:spAutoFit/>
            </a:bodyPr>
            <a:lstStyle/>
            <a:p>
              <a:r>
                <a:rPr lang="en-US" dirty="0">
                  <a:solidFill>
                    <a:schemeClr val="accent1"/>
                  </a:solidFill>
                </a:rPr>
                <a:t>O</a:t>
              </a:r>
            </a:p>
          </p:txBody>
        </p:sp>
      </p:grpSp>
      <p:grpSp>
        <p:nvGrpSpPr>
          <p:cNvPr id="22" name="Group 60"/>
          <p:cNvGrpSpPr/>
          <p:nvPr/>
        </p:nvGrpSpPr>
        <p:grpSpPr>
          <a:xfrm>
            <a:off x="8211773" y="3907367"/>
            <a:ext cx="361923" cy="1921079"/>
            <a:chOff x="8211773" y="3907367"/>
            <a:chExt cx="361923" cy="1921079"/>
          </a:xfrm>
        </p:grpSpPr>
        <p:sp>
          <p:nvSpPr>
            <p:cNvPr id="74" name="TextBox 73"/>
            <p:cNvSpPr txBox="1"/>
            <p:nvPr/>
          </p:nvSpPr>
          <p:spPr>
            <a:xfrm>
              <a:off x="8211773" y="3907367"/>
              <a:ext cx="336952" cy="369332"/>
            </a:xfrm>
            <a:prstGeom prst="rect">
              <a:avLst/>
            </a:prstGeom>
            <a:noFill/>
          </p:spPr>
          <p:txBody>
            <a:bodyPr wrap="none" rtlCol="0">
              <a:spAutoFit/>
            </a:bodyPr>
            <a:lstStyle/>
            <a:p>
              <a:r>
                <a:rPr lang="en-US" dirty="0">
                  <a:solidFill>
                    <a:schemeClr val="accent1"/>
                  </a:solidFill>
                </a:rPr>
                <a:t>O</a:t>
              </a:r>
            </a:p>
          </p:txBody>
        </p:sp>
        <p:sp>
          <p:nvSpPr>
            <p:cNvPr id="75" name="TextBox 74"/>
            <p:cNvSpPr txBox="1"/>
            <p:nvPr/>
          </p:nvSpPr>
          <p:spPr>
            <a:xfrm>
              <a:off x="8211773" y="4692718"/>
              <a:ext cx="336952" cy="369332"/>
            </a:xfrm>
            <a:prstGeom prst="rect">
              <a:avLst/>
            </a:prstGeom>
            <a:noFill/>
          </p:spPr>
          <p:txBody>
            <a:bodyPr wrap="none" rtlCol="0">
              <a:spAutoFit/>
            </a:bodyPr>
            <a:lstStyle/>
            <a:p>
              <a:r>
                <a:rPr lang="en-US" dirty="0">
                  <a:solidFill>
                    <a:schemeClr val="accent1"/>
                  </a:solidFill>
                </a:rPr>
                <a:t>O</a:t>
              </a:r>
            </a:p>
          </p:txBody>
        </p:sp>
        <p:sp>
          <p:nvSpPr>
            <p:cNvPr id="76" name="TextBox 75"/>
            <p:cNvSpPr txBox="1"/>
            <p:nvPr/>
          </p:nvSpPr>
          <p:spPr>
            <a:xfrm>
              <a:off x="8235142" y="5459114"/>
              <a:ext cx="338554" cy="369332"/>
            </a:xfrm>
            <a:prstGeom prst="rect">
              <a:avLst/>
            </a:prstGeom>
            <a:noFill/>
          </p:spPr>
          <p:txBody>
            <a:bodyPr wrap="none" rtlCol="0">
              <a:spAutoFit/>
            </a:bodyPr>
            <a:lstStyle/>
            <a:p>
              <a:r>
                <a:rPr lang="en-US" dirty="0">
                  <a:solidFill>
                    <a:srgbClr val="FF0000"/>
                  </a:solidFill>
                </a:rPr>
                <a:t>X</a:t>
              </a:r>
            </a:p>
          </p:txBody>
        </p:sp>
      </p:grpSp>
      <p:pic>
        <p:nvPicPr>
          <p:cNvPr id="53" name="Picture 2">
            <a:extLst>
              <a:ext uri="{FF2B5EF4-FFF2-40B4-BE49-F238E27FC236}">
                <a16:creationId xmlns:a16="http://schemas.microsoft.com/office/drawing/2014/main" id="{5739F0A6-74F2-E149-3784-5A2E191DD6E3}"/>
              </a:ext>
            </a:extLst>
          </p:cNvPr>
          <p:cNvPicPr>
            <a:picLocks noChangeAspect="1" noChangeArrowheads="1"/>
          </p:cNvPicPr>
          <p:nvPr/>
        </p:nvPicPr>
        <p:blipFill rotWithShape="1">
          <a:blip r:embed="rId2" cstate="print"/>
          <a:srcRect l="16586" r="16261" b="31314"/>
          <a:stretch/>
        </p:blipFill>
        <p:spPr bwMode="auto">
          <a:xfrm>
            <a:off x="434218" y="2504784"/>
            <a:ext cx="3403081" cy="2173951"/>
          </a:xfrm>
          <a:prstGeom prst="rect">
            <a:avLst/>
          </a:prstGeom>
          <a:noFill/>
          <a:ln w="9525">
            <a:noFill/>
            <a:miter lim="800000"/>
            <a:headEnd/>
            <a:tailEnd/>
          </a:ln>
        </p:spPr>
      </p:pic>
    </p:spTree>
    <p:extLst>
      <p:ext uri="{BB962C8B-B14F-4D97-AF65-F5344CB8AC3E}">
        <p14:creationId xmlns:p14="http://schemas.microsoft.com/office/powerpoint/2010/main" val="47451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679904"/>
          </a:xfrm>
        </p:spPr>
        <p:txBody>
          <a:bodyPr anchor="t">
            <a:normAutofit fontScale="90000"/>
          </a:bodyPr>
          <a:lstStyle/>
          <a:p>
            <a:pPr>
              <a:lnSpc>
                <a:spcPct val="100000"/>
              </a:lnSpc>
            </a:pPr>
            <a:r>
              <a:rPr lang="en-US" altLang="zh-TW" sz="2800" dirty="0"/>
              <a:t>FP vs TP of the individual aligners</a:t>
            </a:r>
            <a:br>
              <a:rPr lang="en-US" sz="2800" dirty="0">
                <a:solidFill>
                  <a:schemeClr val="tx1"/>
                </a:solidFill>
              </a:rPr>
            </a:br>
            <a:endParaRPr lang="en-US" sz="2800" dirty="0">
              <a:solidFill>
                <a:schemeClr val="tx1"/>
              </a:solidFill>
            </a:endParaRPr>
          </a:p>
        </p:txBody>
      </p:sp>
      <p:sp>
        <p:nvSpPr>
          <p:cNvPr id="5" name="標題 1">
            <a:extLst>
              <a:ext uri="{FF2B5EF4-FFF2-40B4-BE49-F238E27FC236}">
                <a16:creationId xmlns:a16="http://schemas.microsoft.com/office/drawing/2014/main" id="{C93FB80F-27BF-1740-AA75-AC268D3FC3BD}"/>
              </a:ext>
            </a:extLst>
          </p:cNvPr>
          <p:cNvSpPr txBox="1">
            <a:spLocks/>
          </p:cNvSpPr>
          <p:nvPr/>
        </p:nvSpPr>
        <p:spPr>
          <a:xfrm>
            <a:off x="781050" y="5175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a:lstStyle>
          <a:p>
            <a:endParaRPr lang="zh-TW" altLang="en-US" dirty="0"/>
          </a:p>
        </p:txBody>
      </p:sp>
      <p:pic>
        <p:nvPicPr>
          <p:cNvPr id="6" name="Picture 3">
            <a:extLst>
              <a:ext uri="{FF2B5EF4-FFF2-40B4-BE49-F238E27FC236}">
                <a16:creationId xmlns:a16="http://schemas.microsoft.com/office/drawing/2014/main" id="{608E5294-92C7-9BFF-A10D-F63088608E01}"/>
              </a:ext>
            </a:extLst>
          </p:cNvPr>
          <p:cNvPicPr>
            <a:picLocks noChangeAspect="1"/>
          </p:cNvPicPr>
          <p:nvPr/>
        </p:nvPicPr>
        <p:blipFill>
          <a:blip r:embed="rId3"/>
          <a:stretch>
            <a:fillRect/>
          </a:stretch>
        </p:blipFill>
        <p:spPr>
          <a:xfrm>
            <a:off x="1685486" y="982878"/>
            <a:ext cx="5773029" cy="5397547"/>
          </a:xfrm>
          <a:prstGeom prst="rect">
            <a:avLst/>
          </a:prstGeom>
          <a:ln>
            <a:noFill/>
          </a:ln>
          <a:effectLst/>
        </p:spPr>
      </p:pic>
      <p:sp>
        <p:nvSpPr>
          <p:cNvPr id="4" name="矩形 3">
            <a:extLst>
              <a:ext uri="{FF2B5EF4-FFF2-40B4-BE49-F238E27FC236}">
                <a16:creationId xmlns:a16="http://schemas.microsoft.com/office/drawing/2014/main" id="{3A128B41-6223-E9AE-F459-722B1389AF45}"/>
              </a:ext>
            </a:extLst>
          </p:cNvPr>
          <p:cNvSpPr/>
          <p:nvPr/>
        </p:nvSpPr>
        <p:spPr>
          <a:xfrm>
            <a:off x="2417831" y="2176609"/>
            <a:ext cx="370248" cy="140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94290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400" dirty="0"/>
              <a:t>Super Multiple Sequence Alignment (</a:t>
            </a:r>
            <a:r>
              <a:rPr lang="en-US" altLang="zh-TW" sz="2400" dirty="0" err="1"/>
              <a:t>SuperMSA</a:t>
            </a:r>
            <a:r>
              <a:rPr lang="en-US" altLang="zh-TW" sz="2400" dirty="0"/>
              <a:t>)</a:t>
            </a:r>
            <a:endParaRPr lang="zh-TW" altLang="en-US" sz="2400" dirty="0"/>
          </a:p>
        </p:txBody>
      </p:sp>
      <p:sp>
        <p:nvSpPr>
          <p:cNvPr id="4" name="文字方塊 3"/>
          <p:cNvSpPr txBox="1"/>
          <p:nvPr/>
        </p:nvSpPr>
        <p:spPr>
          <a:xfrm>
            <a:off x="2286000" y="1686580"/>
            <a:ext cx="1143000" cy="430887"/>
          </a:xfrm>
          <a:prstGeom prst="rect">
            <a:avLst/>
          </a:prstGeom>
          <a:noFill/>
        </p:spPr>
        <p:txBody>
          <a:bodyPr wrap="square" rtlCol="0">
            <a:spAutoFit/>
          </a:bodyPr>
          <a:lstStyle/>
          <a:p>
            <a:r>
              <a:rPr lang="en-US" altLang="zh-TW" sz="2200" dirty="0" err="1">
                <a:solidFill>
                  <a:schemeClr val="accent6">
                    <a:lumMod val="75000"/>
                  </a:schemeClr>
                </a:solidFill>
              </a:rPr>
              <a:t>Clustal</a:t>
            </a:r>
            <a:endParaRPr lang="zh-TW" altLang="en-US" sz="2200" dirty="0">
              <a:solidFill>
                <a:schemeClr val="accent6">
                  <a:lumMod val="75000"/>
                </a:schemeClr>
              </a:solidFill>
            </a:endParaRPr>
          </a:p>
        </p:txBody>
      </p:sp>
      <p:sp>
        <p:nvSpPr>
          <p:cNvPr id="5" name="文字方塊 4"/>
          <p:cNvSpPr txBox="1"/>
          <p:nvPr/>
        </p:nvSpPr>
        <p:spPr>
          <a:xfrm>
            <a:off x="4114800" y="1686580"/>
            <a:ext cx="1143000" cy="430887"/>
          </a:xfrm>
          <a:prstGeom prst="rect">
            <a:avLst/>
          </a:prstGeom>
          <a:noFill/>
        </p:spPr>
        <p:txBody>
          <a:bodyPr wrap="square" rtlCol="0">
            <a:spAutoFit/>
          </a:bodyPr>
          <a:lstStyle/>
          <a:p>
            <a:r>
              <a:rPr lang="en-US" altLang="zh-TW" sz="2200" dirty="0">
                <a:solidFill>
                  <a:schemeClr val="accent3">
                    <a:lumMod val="75000"/>
                  </a:schemeClr>
                </a:solidFill>
              </a:rPr>
              <a:t>MAFFT</a:t>
            </a:r>
            <a:endParaRPr lang="zh-TW" altLang="en-US" sz="2200" dirty="0">
              <a:solidFill>
                <a:schemeClr val="accent3">
                  <a:lumMod val="75000"/>
                </a:schemeClr>
              </a:solidFill>
            </a:endParaRPr>
          </a:p>
        </p:txBody>
      </p:sp>
      <p:sp>
        <p:nvSpPr>
          <p:cNvPr id="6" name="文字方塊 5"/>
          <p:cNvSpPr txBox="1"/>
          <p:nvPr/>
        </p:nvSpPr>
        <p:spPr>
          <a:xfrm>
            <a:off x="6667500" y="1686580"/>
            <a:ext cx="1447800" cy="430887"/>
          </a:xfrm>
          <a:prstGeom prst="rect">
            <a:avLst/>
          </a:prstGeom>
          <a:noFill/>
        </p:spPr>
        <p:txBody>
          <a:bodyPr wrap="square" rtlCol="0">
            <a:spAutoFit/>
          </a:bodyPr>
          <a:lstStyle/>
          <a:p>
            <a:r>
              <a:rPr lang="en-US" altLang="zh-TW" sz="2200" dirty="0">
                <a:solidFill>
                  <a:schemeClr val="accent2">
                    <a:lumMod val="75000"/>
                  </a:schemeClr>
                </a:solidFill>
              </a:rPr>
              <a:t>T-Coffee</a:t>
            </a:r>
            <a:endParaRPr lang="zh-TW" altLang="en-US" sz="2200" dirty="0">
              <a:solidFill>
                <a:schemeClr val="accent2">
                  <a:lumMod val="75000"/>
                </a:schemeClr>
              </a:solidFill>
            </a:endParaRPr>
          </a:p>
        </p:txBody>
      </p:sp>
      <p:sp>
        <p:nvSpPr>
          <p:cNvPr id="7" name="文字方塊 6"/>
          <p:cNvSpPr txBox="1"/>
          <p:nvPr/>
        </p:nvSpPr>
        <p:spPr>
          <a:xfrm>
            <a:off x="548706" y="2133600"/>
            <a:ext cx="1548000" cy="532800"/>
          </a:xfrm>
          <a:prstGeom prst="rect">
            <a:avLst/>
          </a:prstGeom>
          <a:noFill/>
        </p:spPr>
        <p:txBody>
          <a:bodyPr wrap="square" rtlCol="0">
            <a:spAutoFit/>
          </a:bodyPr>
          <a:lstStyle/>
          <a:p>
            <a:r>
              <a:rPr lang="en-US" altLang="zh-TW" sz="2800" dirty="0"/>
              <a:t>S. </a:t>
            </a:r>
            <a:r>
              <a:rPr lang="en-US" altLang="zh-TW" sz="2800" dirty="0" err="1"/>
              <a:t>cer</a:t>
            </a:r>
            <a:endParaRPr lang="zh-TW" altLang="en-US" sz="2800" dirty="0"/>
          </a:p>
        </p:txBody>
      </p:sp>
      <p:sp>
        <p:nvSpPr>
          <p:cNvPr id="8" name="文字方塊 7"/>
          <p:cNvSpPr txBox="1"/>
          <p:nvPr/>
        </p:nvSpPr>
        <p:spPr>
          <a:xfrm>
            <a:off x="548706" y="2705100"/>
            <a:ext cx="1548000" cy="523220"/>
          </a:xfrm>
          <a:prstGeom prst="rect">
            <a:avLst/>
          </a:prstGeom>
          <a:noFill/>
        </p:spPr>
        <p:txBody>
          <a:bodyPr wrap="square" rtlCol="0">
            <a:spAutoFit/>
          </a:bodyPr>
          <a:lstStyle/>
          <a:p>
            <a:r>
              <a:rPr lang="en-US" altLang="zh-TW" sz="2800" dirty="0"/>
              <a:t>S. par</a:t>
            </a:r>
            <a:endParaRPr lang="zh-TW" altLang="en-US" sz="2800" dirty="0"/>
          </a:p>
        </p:txBody>
      </p:sp>
      <p:sp>
        <p:nvSpPr>
          <p:cNvPr id="9" name="文字方塊 8"/>
          <p:cNvSpPr txBox="1">
            <a:spLocks noChangeAspect="1"/>
          </p:cNvSpPr>
          <p:nvPr/>
        </p:nvSpPr>
        <p:spPr>
          <a:xfrm>
            <a:off x="548706" y="3276600"/>
            <a:ext cx="1548000" cy="531460"/>
          </a:xfrm>
          <a:prstGeom prst="rect">
            <a:avLst/>
          </a:prstGeom>
          <a:noFill/>
        </p:spPr>
        <p:txBody>
          <a:bodyPr wrap="square" rtlCol="0">
            <a:spAutoFit/>
          </a:bodyPr>
          <a:lstStyle/>
          <a:p>
            <a:r>
              <a:rPr lang="en-US" altLang="zh-TW" sz="2800" dirty="0"/>
              <a:t>S. </a:t>
            </a:r>
            <a:r>
              <a:rPr lang="en-US" altLang="zh-TW" sz="2800" dirty="0" err="1"/>
              <a:t>klu</a:t>
            </a:r>
            <a:endParaRPr lang="zh-TW" altLang="en-US" sz="2800" dirty="0"/>
          </a:p>
        </p:txBody>
      </p:sp>
      <p:cxnSp>
        <p:nvCxnSpPr>
          <p:cNvPr id="12" name="直線接點 11"/>
          <p:cNvCxnSpPr/>
          <p:nvPr/>
        </p:nvCxnSpPr>
        <p:spPr>
          <a:xfrm>
            <a:off x="2171700" y="2971500"/>
            <a:ext cx="13716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a:off x="2171700" y="3542330"/>
            <a:ext cx="1371600" cy="0"/>
          </a:xfrm>
          <a:prstGeom prst="line">
            <a:avLst/>
          </a:prstGeom>
          <a:ln w="76200" cmpd="tri">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2171700" y="2400000"/>
            <a:ext cx="1371600" cy="0"/>
          </a:xfrm>
          <a:prstGeom prst="line">
            <a:avLst/>
          </a:prstGeom>
          <a:ln w="76200" cmpd="dbl">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791200" y="2438400"/>
            <a:ext cx="685800" cy="769441"/>
          </a:xfrm>
          <a:prstGeom prst="rect">
            <a:avLst/>
          </a:prstGeom>
          <a:noFill/>
        </p:spPr>
        <p:txBody>
          <a:bodyPr wrap="square" rtlCol="0">
            <a:spAutoFit/>
          </a:bodyPr>
          <a:lstStyle/>
          <a:p>
            <a:r>
              <a:rPr lang="en-US" altLang="zh-TW" sz="4400" dirty="0"/>
              <a:t>…</a:t>
            </a:r>
            <a:endParaRPr lang="zh-TW" altLang="en-US" sz="4400" dirty="0"/>
          </a:p>
        </p:txBody>
      </p:sp>
      <p:cxnSp>
        <p:nvCxnSpPr>
          <p:cNvPr id="16" name="直線接點 15"/>
          <p:cNvCxnSpPr/>
          <p:nvPr/>
        </p:nvCxnSpPr>
        <p:spPr>
          <a:xfrm>
            <a:off x="4000500" y="2971500"/>
            <a:ext cx="13716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4000500" y="3542330"/>
            <a:ext cx="1371600" cy="0"/>
          </a:xfrm>
          <a:prstGeom prst="line">
            <a:avLst/>
          </a:prstGeom>
          <a:ln w="76200" cmpd="tri">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000500" y="2400000"/>
            <a:ext cx="1371600" cy="0"/>
          </a:xfrm>
          <a:prstGeom prst="line">
            <a:avLst/>
          </a:prstGeom>
          <a:ln w="76200" cmpd="dbl">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6705600" y="2971500"/>
            <a:ext cx="137160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6705600" y="3542330"/>
            <a:ext cx="1371600" cy="0"/>
          </a:xfrm>
          <a:prstGeom prst="line">
            <a:avLst/>
          </a:prstGeom>
          <a:ln w="76200" cmpd="tri">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6705600" y="2400000"/>
            <a:ext cx="1371600" cy="0"/>
          </a:xfrm>
          <a:prstGeom prst="line">
            <a:avLst/>
          </a:prstGeom>
          <a:ln w="76200" cmpd="dbl">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 name="群組 40"/>
          <p:cNvGrpSpPr/>
          <p:nvPr/>
        </p:nvGrpSpPr>
        <p:grpSpPr>
          <a:xfrm>
            <a:off x="2960580" y="4307868"/>
            <a:ext cx="4800600" cy="1902964"/>
            <a:chOff x="2743200" y="4076892"/>
            <a:chExt cx="4800600" cy="1902964"/>
          </a:xfrm>
        </p:grpSpPr>
        <p:sp>
          <p:nvSpPr>
            <p:cNvPr id="32" name="文字方塊 31"/>
            <p:cNvSpPr txBox="1"/>
            <p:nvPr/>
          </p:nvSpPr>
          <p:spPr>
            <a:xfrm>
              <a:off x="5467820" y="4076892"/>
              <a:ext cx="685800" cy="769441"/>
            </a:xfrm>
            <a:prstGeom prst="rect">
              <a:avLst/>
            </a:prstGeom>
            <a:noFill/>
          </p:spPr>
          <p:txBody>
            <a:bodyPr wrap="square" rtlCol="0">
              <a:spAutoFit/>
            </a:bodyPr>
            <a:lstStyle/>
            <a:p>
              <a:r>
                <a:rPr lang="en-US" altLang="zh-TW" sz="4400" dirty="0"/>
                <a:t>…</a:t>
              </a:r>
              <a:endParaRPr lang="zh-TW" altLang="en-US" sz="4400" dirty="0"/>
            </a:p>
          </p:txBody>
        </p:sp>
        <p:cxnSp>
          <p:nvCxnSpPr>
            <p:cNvPr id="22" name="直線接點 21"/>
            <p:cNvCxnSpPr/>
            <p:nvPr/>
          </p:nvCxnSpPr>
          <p:spPr>
            <a:xfrm>
              <a:off x="2743200" y="5189041"/>
              <a:ext cx="13716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2743200" y="5791200"/>
              <a:ext cx="1371600" cy="0"/>
            </a:xfrm>
            <a:prstGeom prst="line">
              <a:avLst/>
            </a:prstGeom>
            <a:ln w="76200" cmpd="tri">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2743200" y="4648200"/>
              <a:ext cx="1371600" cy="0"/>
            </a:xfrm>
            <a:prstGeom prst="line">
              <a:avLst/>
            </a:prstGeom>
            <a:ln w="76200" cmpd="dbl">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5458342" y="4619769"/>
              <a:ext cx="685800" cy="769441"/>
            </a:xfrm>
            <a:prstGeom prst="rect">
              <a:avLst/>
            </a:prstGeom>
            <a:noFill/>
          </p:spPr>
          <p:txBody>
            <a:bodyPr wrap="square" rtlCol="0">
              <a:spAutoFit/>
            </a:bodyPr>
            <a:lstStyle/>
            <a:p>
              <a:r>
                <a:rPr lang="en-US" altLang="zh-TW" sz="4400" dirty="0"/>
                <a:t>…</a:t>
              </a:r>
              <a:endParaRPr lang="zh-TW" altLang="en-US" sz="4400" dirty="0"/>
            </a:p>
          </p:txBody>
        </p:sp>
        <p:cxnSp>
          <p:nvCxnSpPr>
            <p:cNvPr id="26" name="直線接點 25"/>
            <p:cNvCxnSpPr/>
            <p:nvPr/>
          </p:nvCxnSpPr>
          <p:spPr>
            <a:xfrm>
              <a:off x="4114800" y="5189041"/>
              <a:ext cx="13716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4114800" y="5791200"/>
              <a:ext cx="1371600" cy="0"/>
            </a:xfrm>
            <a:prstGeom prst="line">
              <a:avLst/>
            </a:prstGeom>
            <a:ln w="76200" cmpd="tri">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4114800" y="4648200"/>
              <a:ext cx="1371600" cy="0"/>
            </a:xfrm>
            <a:prstGeom prst="line">
              <a:avLst/>
            </a:prstGeom>
            <a:ln w="76200" cmpd="dbl">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6172200" y="5189041"/>
              <a:ext cx="137160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172200" y="5791200"/>
              <a:ext cx="1371600" cy="0"/>
            </a:xfrm>
            <a:prstGeom prst="line">
              <a:avLst/>
            </a:prstGeom>
            <a:ln w="76200" cmpd="tri">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6172200" y="4648200"/>
              <a:ext cx="1371600" cy="0"/>
            </a:xfrm>
            <a:prstGeom prst="line">
              <a:avLst/>
            </a:prstGeom>
            <a:ln w="76200" cmpd="dbl">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5486776" y="5210415"/>
              <a:ext cx="685800" cy="769441"/>
            </a:xfrm>
            <a:prstGeom prst="rect">
              <a:avLst/>
            </a:prstGeom>
            <a:noFill/>
          </p:spPr>
          <p:txBody>
            <a:bodyPr wrap="square" rtlCol="0">
              <a:spAutoFit/>
            </a:bodyPr>
            <a:lstStyle/>
            <a:p>
              <a:r>
                <a:rPr lang="en-US" altLang="zh-TW" sz="4400" dirty="0"/>
                <a:t>…</a:t>
              </a:r>
              <a:endParaRPr lang="zh-TW" altLang="en-US" sz="4400" dirty="0"/>
            </a:p>
          </p:txBody>
        </p:sp>
      </p:grpSp>
      <p:grpSp>
        <p:nvGrpSpPr>
          <p:cNvPr id="10" name="群組 41"/>
          <p:cNvGrpSpPr/>
          <p:nvPr/>
        </p:nvGrpSpPr>
        <p:grpSpPr>
          <a:xfrm>
            <a:off x="586380" y="4582787"/>
            <a:ext cx="1548000" cy="1674460"/>
            <a:chOff x="890400" y="4345340"/>
            <a:chExt cx="1548000" cy="1674460"/>
          </a:xfrm>
        </p:grpSpPr>
        <p:sp>
          <p:nvSpPr>
            <p:cNvPr id="34" name="文字方塊 33"/>
            <p:cNvSpPr txBox="1"/>
            <p:nvPr/>
          </p:nvSpPr>
          <p:spPr>
            <a:xfrm>
              <a:off x="890400" y="4345340"/>
              <a:ext cx="1548000" cy="532800"/>
            </a:xfrm>
            <a:prstGeom prst="rect">
              <a:avLst/>
            </a:prstGeom>
            <a:noFill/>
          </p:spPr>
          <p:txBody>
            <a:bodyPr wrap="square" rtlCol="0">
              <a:spAutoFit/>
            </a:bodyPr>
            <a:lstStyle/>
            <a:p>
              <a:r>
                <a:rPr lang="en-US" altLang="zh-TW" sz="2800" dirty="0"/>
                <a:t>S. </a:t>
              </a:r>
              <a:r>
                <a:rPr lang="en-US" altLang="zh-TW" sz="2800" dirty="0" err="1"/>
                <a:t>cer</a:t>
              </a:r>
              <a:endParaRPr lang="zh-TW" altLang="en-US" sz="2800" dirty="0"/>
            </a:p>
          </p:txBody>
        </p:sp>
        <p:sp>
          <p:nvSpPr>
            <p:cNvPr id="35" name="文字方塊 34"/>
            <p:cNvSpPr txBox="1"/>
            <p:nvPr/>
          </p:nvSpPr>
          <p:spPr>
            <a:xfrm>
              <a:off x="890400" y="4916840"/>
              <a:ext cx="1548000" cy="532800"/>
            </a:xfrm>
            <a:prstGeom prst="rect">
              <a:avLst/>
            </a:prstGeom>
            <a:noFill/>
          </p:spPr>
          <p:txBody>
            <a:bodyPr wrap="square" rtlCol="0">
              <a:spAutoFit/>
            </a:bodyPr>
            <a:lstStyle/>
            <a:p>
              <a:r>
                <a:rPr lang="en-US" altLang="zh-TW" sz="2800" dirty="0"/>
                <a:t>S. par</a:t>
              </a:r>
              <a:endParaRPr lang="zh-TW" altLang="en-US" sz="2800" dirty="0"/>
            </a:p>
          </p:txBody>
        </p:sp>
        <p:sp>
          <p:nvSpPr>
            <p:cNvPr id="36" name="文字方塊 35"/>
            <p:cNvSpPr txBox="1">
              <a:spLocks noChangeAspect="1"/>
            </p:cNvSpPr>
            <p:nvPr/>
          </p:nvSpPr>
          <p:spPr>
            <a:xfrm>
              <a:off x="890400" y="5488340"/>
              <a:ext cx="1548000" cy="531460"/>
            </a:xfrm>
            <a:prstGeom prst="rect">
              <a:avLst/>
            </a:prstGeom>
            <a:noFill/>
          </p:spPr>
          <p:txBody>
            <a:bodyPr wrap="square" rtlCol="0">
              <a:spAutoFit/>
            </a:bodyPr>
            <a:lstStyle/>
            <a:p>
              <a:r>
                <a:rPr lang="en-US" altLang="zh-TW" sz="2800" dirty="0"/>
                <a:t>S. </a:t>
              </a:r>
              <a:r>
                <a:rPr lang="en-US" altLang="zh-TW" sz="2800" dirty="0" err="1"/>
                <a:t>klu</a:t>
              </a:r>
              <a:endParaRPr lang="zh-TW" altLang="en-US" sz="2800" dirty="0"/>
            </a:p>
          </p:txBody>
        </p:sp>
      </p:grpSp>
      <p:sp>
        <p:nvSpPr>
          <p:cNvPr id="43" name="向下箭號 42"/>
          <p:cNvSpPr/>
          <p:nvPr/>
        </p:nvSpPr>
        <p:spPr>
          <a:xfrm>
            <a:off x="5105400" y="3757174"/>
            <a:ext cx="685800" cy="685800"/>
          </a:xfrm>
          <a:prstGeom prst="down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9489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4E7AD1-79D9-51DE-E5EC-0F7CF0BF0557}"/>
              </a:ext>
            </a:extLst>
          </p:cNvPr>
          <p:cNvSpPr>
            <a:spLocks noGrp="1"/>
          </p:cNvSpPr>
          <p:nvPr>
            <p:ph type="title"/>
          </p:nvPr>
        </p:nvSpPr>
        <p:spPr/>
        <p:txBody>
          <a:bodyPr>
            <a:normAutofit/>
          </a:bodyPr>
          <a:lstStyle/>
          <a:p>
            <a:r>
              <a:rPr kumimoji="1" lang="en-US" altLang="zh-TW" sz="2400" dirty="0"/>
              <a:t>Multiple Sequence Alignment Averaging Improves Phylogeny Reconstruction – </a:t>
            </a:r>
            <a:r>
              <a:rPr kumimoji="1" lang="en-US" altLang="zh-TW" sz="2400" i="1" dirty="0"/>
              <a:t>Systematic biology </a:t>
            </a:r>
            <a:r>
              <a:rPr kumimoji="1" lang="en-US" altLang="zh-TW" sz="2400" dirty="0"/>
              <a:t>2018</a:t>
            </a:r>
            <a:endParaRPr kumimoji="1" lang="zh-TW" altLang="en-US" sz="2400" dirty="0"/>
          </a:p>
        </p:txBody>
      </p:sp>
      <p:sp>
        <p:nvSpPr>
          <p:cNvPr id="3" name="內容版面配置區 2">
            <a:extLst>
              <a:ext uri="{FF2B5EF4-FFF2-40B4-BE49-F238E27FC236}">
                <a16:creationId xmlns:a16="http://schemas.microsoft.com/office/drawing/2014/main" id="{C899FB58-CFEB-B718-99A4-93C9204A35D0}"/>
              </a:ext>
            </a:extLst>
          </p:cNvPr>
          <p:cNvSpPr>
            <a:spLocks noGrp="1"/>
          </p:cNvSpPr>
          <p:nvPr>
            <p:ph idx="1"/>
          </p:nvPr>
        </p:nvSpPr>
        <p:spPr>
          <a:xfrm>
            <a:off x="628650" y="1825625"/>
            <a:ext cx="7886700" cy="2174174"/>
          </a:xfrm>
        </p:spPr>
        <p:txBody>
          <a:bodyPr>
            <a:normAutofit lnSpcReduction="10000"/>
          </a:bodyPr>
          <a:lstStyle/>
          <a:p>
            <a:r>
              <a:rPr lang="en-US" altLang="zh-TW" sz="2400" dirty="0">
                <a:latin typeface="+mn-lt"/>
              </a:rPr>
              <a:t>In this work we explore an approach, in which instead of relying on a single MSA, we generate a large set of alternative MSAs and concatenate them into a single </a:t>
            </a:r>
            <a:r>
              <a:rPr lang="en-US" altLang="zh-TW" sz="2400" u="sng" dirty="0" err="1">
                <a:latin typeface="+mn-lt"/>
              </a:rPr>
              <a:t>SuperMSA</a:t>
            </a:r>
            <a:r>
              <a:rPr lang="en-US" altLang="zh-TW" sz="2400" dirty="0">
                <a:latin typeface="+mn-lt"/>
              </a:rPr>
              <a:t>. By doing so, we account for phylogenetic signals contained in columns that are not present in the single MSA computed by alignment algorithms. </a:t>
            </a:r>
            <a:endParaRPr lang="zh-TW" altLang="en-US" sz="2400" dirty="0">
              <a:latin typeface="+mn-lt"/>
            </a:endParaRPr>
          </a:p>
        </p:txBody>
      </p:sp>
      <p:sp>
        <p:nvSpPr>
          <p:cNvPr id="5" name="文字方塊 4">
            <a:extLst>
              <a:ext uri="{FF2B5EF4-FFF2-40B4-BE49-F238E27FC236}">
                <a16:creationId xmlns:a16="http://schemas.microsoft.com/office/drawing/2014/main" id="{9B2C9F7D-6FF6-BAE4-3940-E13661B274E7}"/>
              </a:ext>
            </a:extLst>
          </p:cNvPr>
          <p:cNvSpPr txBox="1"/>
          <p:nvPr/>
        </p:nvSpPr>
        <p:spPr>
          <a:xfrm>
            <a:off x="-11218" y="6474874"/>
            <a:ext cx="9144000" cy="461665"/>
          </a:xfrm>
          <a:prstGeom prst="rect">
            <a:avLst/>
          </a:prstGeom>
          <a:noFill/>
        </p:spPr>
        <p:txBody>
          <a:bodyPr wrap="square">
            <a:spAutoFit/>
          </a:bodyPr>
          <a:lstStyle/>
          <a:p>
            <a:r>
              <a:rPr lang="en-US" altLang="zh-TW" sz="1200" dirty="0">
                <a:solidFill>
                  <a:schemeClr val="bg1"/>
                </a:solidFill>
              </a:rPr>
              <a:t>Ashkenazy, H., Sela, I., Karin, E., Landan, G. &amp; </a:t>
            </a:r>
            <a:r>
              <a:rPr lang="en-US" altLang="zh-TW" sz="1200" dirty="0" err="1">
                <a:solidFill>
                  <a:schemeClr val="bg1"/>
                </a:solidFill>
              </a:rPr>
              <a:t>Pupko</a:t>
            </a:r>
            <a:r>
              <a:rPr lang="en-US" altLang="zh-TW" sz="1200" dirty="0">
                <a:solidFill>
                  <a:schemeClr val="bg1"/>
                </a:solidFill>
              </a:rPr>
              <a:t>, T. Multiple sequence alignment averaging improves phylogeny reconstruction. </a:t>
            </a:r>
            <a:r>
              <a:rPr lang="en-US" altLang="zh-TW" sz="1200" i="1" dirty="0">
                <a:solidFill>
                  <a:schemeClr val="bg1"/>
                </a:solidFill>
              </a:rPr>
              <a:t>Systematic biology</a:t>
            </a:r>
            <a:r>
              <a:rPr lang="en-US" altLang="zh-TW" sz="1200" dirty="0">
                <a:solidFill>
                  <a:schemeClr val="bg1"/>
                </a:solidFill>
              </a:rPr>
              <a:t> (2018) doi:10.1093/</a:t>
            </a:r>
            <a:r>
              <a:rPr lang="en-US" altLang="zh-TW" sz="1200" dirty="0" err="1">
                <a:solidFill>
                  <a:schemeClr val="bg1"/>
                </a:solidFill>
              </a:rPr>
              <a:t>sysbio</a:t>
            </a:r>
            <a:r>
              <a:rPr lang="en-US" altLang="zh-TW" sz="1200" dirty="0">
                <a:solidFill>
                  <a:schemeClr val="bg1"/>
                </a:solidFill>
              </a:rPr>
              <a:t>/syy036. </a:t>
            </a:r>
            <a:endParaRPr lang="zh-TW" altLang="en-US" sz="1200" dirty="0">
              <a:solidFill>
                <a:schemeClr val="bg1"/>
              </a:solidFill>
            </a:endParaRPr>
          </a:p>
        </p:txBody>
      </p:sp>
      <p:pic>
        <p:nvPicPr>
          <p:cNvPr id="6" name="圖片 5">
            <a:extLst>
              <a:ext uri="{FF2B5EF4-FFF2-40B4-BE49-F238E27FC236}">
                <a16:creationId xmlns:a16="http://schemas.microsoft.com/office/drawing/2014/main" id="{0D569747-1B8E-01BE-2195-D9A58B42B44D}"/>
              </a:ext>
            </a:extLst>
          </p:cNvPr>
          <p:cNvPicPr>
            <a:picLocks noChangeAspect="1"/>
          </p:cNvPicPr>
          <p:nvPr/>
        </p:nvPicPr>
        <p:blipFill>
          <a:blip r:embed="rId2"/>
          <a:stretch>
            <a:fillRect/>
          </a:stretch>
        </p:blipFill>
        <p:spPr>
          <a:xfrm>
            <a:off x="834496" y="4212972"/>
            <a:ext cx="7821451" cy="1741123"/>
          </a:xfrm>
          <a:prstGeom prst="rect">
            <a:avLst/>
          </a:prstGeom>
        </p:spPr>
      </p:pic>
      <p:sp>
        <p:nvSpPr>
          <p:cNvPr id="7" name="矩形 6">
            <a:extLst>
              <a:ext uri="{FF2B5EF4-FFF2-40B4-BE49-F238E27FC236}">
                <a16:creationId xmlns:a16="http://schemas.microsoft.com/office/drawing/2014/main" id="{3AC56F00-25B4-AF10-94FC-799A3C565E68}"/>
              </a:ext>
            </a:extLst>
          </p:cNvPr>
          <p:cNvSpPr/>
          <p:nvPr/>
        </p:nvSpPr>
        <p:spPr>
          <a:xfrm>
            <a:off x="7096417" y="4437364"/>
            <a:ext cx="1514650" cy="1155623"/>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35821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49CF0-262D-C832-3226-F750EFE3CE48}"/>
              </a:ext>
            </a:extLst>
          </p:cNvPr>
          <p:cNvSpPr>
            <a:spLocks noGrp="1"/>
          </p:cNvSpPr>
          <p:nvPr>
            <p:ph type="title"/>
          </p:nvPr>
        </p:nvSpPr>
        <p:spPr/>
        <p:txBody>
          <a:bodyPr/>
          <a:lstStyle/>
          <a:p>
            <a:r>
              <a:rPr kumimoji="1" lang="en-US" altLang="zh-TW" dirty="0" err="1"/>
              <a:t>SuperMSA</a:t>
            </a:r>
            <a:r>
              <a:rPr kumimoji="1" lang="en-US" altLang="zh-TW" dirty="0"/>
              <a:t> vs </a:t>
            </a:r>
            <a:r>
              <a:rPr kumimoji="1" lang="en-US" altLang="zh-TW" dirty="0" err="1"/>
              <a:t>SuperMSA</a:t>
            </a:r>
            <a:r>
              <a:rPr kumimoji="1" lang="en-US" altLang="zh-TW" dirty="0"/>
              <a:t>?</a:t>
            </a:r>
            <a:endParaRPr kumimoji="1" lang="zh-TW" altLang="en-US" dirty="0"/>
          </a:p>
        </p:txBody>
      </p:sp>
      <p:sp>
        <p:nvSpPr>
          <p:cNvPr id="3" name="內容版面配置區 2">
            <a:extLst>
              <a:ext uri="{FF2B5EF4-FFF2-40B4-BE49-F238E27FC236}">
                <a16:creationId xmlns:a16="http://schemas.microsoft.com/office/drawing/2014/main" id="{08D65B18-E10E-1095-A904-DD6EC3C17627}"/>
              </a:ext>
            </a:extLst>
          </p:cNvPr>
          <p:cNvSpPr>
            <a:spLocks noGrp="1"/>
          </p:cNvSpPr>
          <p:nvPr>
            <p:ph idx="1"/>
          </p:nvPr>
        </p:nvSpPr>
        <p:spPr/>
        <p:txBody>
          <a:bodyPr>
            <a:normAutofit fontScale="55000" lnSpcReduction="20000"/>
          </a:bodyPr>
          <a:lstStyle/>
          <a:p>
            <a:pPr marL="0" indent="0">
              <a:lnSpc>
                <a:spcPct val="120000"/>
              </a:lnSpc>
              <a:buNone/>
            </a:pPr>
            <a:r>
              <a:rPr kumimoji="1" lang="en-US" altLang="zh-TW" dirty="0">
                <a:latin typeface="+mn-lt"/>
              </a:rPr>
              <a:t>Dear Chang,</a:t>
            </a:r>
            <a:br>
              <a:rPr kumimoji="1" lang="en-US" altLang="zh-TW" dirty="0">
                <a:latin typeface="+mn-lt"/>
              </a:rPr>
            </a:br>
            <a:endParaRPr kumimoji="1" lang="en-US" altLang="zh-TW" dirty="0">
              <a:latin typeface="+mn-lt"/>
            </a:endParaRPr>
          </a:p>
          <a:p>
            <a:pPr marL="0" indent="0">
              <a:lnSpc>
                <a:spcPct val="120000"/>
              </a:lnSpc>
              <a:buNone/>
            </a:pPr>
            <a:r>
              <a:rPr kumimoji="1" lang="en-US" altLang="zh-TW" dirty="0">
                <a:latin typeface="+mn-lt"/>
              </a:rPr>
              <a:t>Thank you for your kind email and it was nice meeting you.</a:t>
            </a:r>
          </a:p>
          <a:p>
            <a:pPr marL="0" indent="0">
              <a:lnSpc>
                <a:spcPct val="120000"/>
              </a:lnSpc>
              <a:buNone/>
            </a:pPr>
            <a:r>
              <a:rPr kumimoji="1" lang="en-US" altLang="zh-TW" dirty="0">
                <a:latin typeface="+mn-lt"/>
              </a:rPr>
              <a:t>I hope your manuscript is accepted and I think it is ok to compete - it just shows that we are doing science that is of interest to more than one person or group. Also, it is so much better to have faces behind names on a paper. ….</a:t>
            </a:r>
          </a:p>
          <a:p>
            <a:pPr marL="0" indent="0">
              <a:lnSpc>
                <a:spcPct val="120000"/>
              </a:lnSpc>
              <a:buNone/>
            </a:pPr>
            <a:r>
              <a:rPr kumimoji="1" lang="en-US" altLang="zh-TW" dirty="0">
                <a:latin typeface="+mn-lt"/>
              </a:rPr>
              <a:t>I will read your manuscript, and don't worry about the name, yes, </a:t>
            </a:r>
            <a:r>
              <a:rPr kumimoji="1" lang="en-US" altLang="zh-TW" u="sng" dirty="0">
                <a:latin typeface="+mn-lt"/>
              </a:rPr>
              <a:t>we converged to the same name</a:t>
            </a:r>
            <a:r>
              <a:rPr kumimoji="1" lang="en-US" altLang="zh-TW" dirty="0">
                <a:latin typeface="+mn-lt"/>
              </a:rPr>
              <a:t>.</a:t>
            </a:r>
          </a:p>
          <a:p>
            <a:pPr marL="0" indent="0">
              <a:lnSpc>
                <a:spcPct val="120000"/>
              </a:lnSpc>
              <a:buNone/>
            </a:pPr>
            <a:r>
              <a:rPr kumimoji="1" lang="en-US" altLang="zh-TW" dirty="0">
                <a:latin typeface="+mn-lt"/>
              </a:rPr>
              <a:t>…</a:t>
            </a:r>
            <a:br>
              <a:rPr kumimoji="1" lang="en-US" altLang="zh-TW" dirty="0">
                <a:latin typeface="+mn-lt"/>
              </a:rPr>
            </a:br>
            <a:endParaRPr kumimoji="1" lang="en-US" altLang="zh-TW" dirty="0">
              <a:latin typeface="+mn-lt"/>
            </a:endParaRPr>
          </a:p>
          <a:p>
            <a:pPr marL="0" indent="0">
              <a:lnSpc>
                <a:spcPct val="120000"/>
              </a:lnSpc>
              <a:buNone/>
            </a:pPr>
            <a:r>
              <a:rPr kumimoji="1" lang="en-US" altLang="zh-TW" dirty="0">
                <a:latin typeface="+mn-lt"/>
              </a:rPr>
              <a:t>Best wises,</a:t>
            </a:r>
          </a:p>
          <a:p>
            <a:pPr marL="0" indent="0">
              <a:lnSpc>
                <a:spcPct val="120000"/>
              </a:lnSpc>
              <a:buNone/>
            </a:pPr>
            <a:endParaRPr kumimoji="1" lang="en-US" altLang="zh-TW" dirty="0">
              <a:latin typeface="+mn-lt"/>
            </a:endParaRPr>
          </a:p>
          <a:p>
            <a:pPr marL="0" indent="0">
              <a:lnSpc>
                <a:spcPct val="120000"/>
              </a:lnSpc>
              <a:buNone/>
            </a:pPr>
            <a:r>
              <a:rPr kumimoji="1" lang="en-US" altLang="zh-TW" dirty="0">
                <a:latin typeface="+mn-lt"/>
              </a:rPr>
              <a:t>Tal.</a:t>
            </a:r>
            <a:endParaRPr kumimoji="1" lang="zh-TW" altLang="en-US" dirty="0">
              <a:latin typeface="+mn-lt"/>
            </a:endParaRPr>
          </a:p>
        </p:txBody>
      </p:sp>
    </p:spTree>
    <p:extLst>
      <p:ext uri="{BB962C8B-B14F-4D97-AF65-F5344CB8AC3E}">
        <p14:creationId xmlns:p14="http://schemas.microsoft.com/office/powerpoint/2010/main" val="3936271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A5087D4-6653-9A6A-1FA2-B088E53A308A}"/>
              </a:ext>
            </a:extLst>
          </p:cNvPr>
          <p:cNvSpPr>
            <a:spLocks noGrp="1"/>
          </p:cNvSpPr>
          <p:nvPr>
            <p:ph type="title"/>
          </p:nvPr>
        </p:nvSpPr>
        <p:spPr/>
        <p:txBody>
          <a:bodyPr/>
          <a:lstStyle/>
          <a:p>
            <a:r>
              <a:rPr lang="en-US" altLang="zh-TW" dirty="0"/>
              <a:t>FP vs TP of the individual aligners</a:t>
            </a:r>
            <a:endParaRPr lang="zh-TW" altLang="en-US" dirty="0"/>
          </a:p>
        </p:txBody>
      </p:sp>
      <p:pic>
        <p:nvPicPr>
          <p:cNvPr id="4" name="Picture 3"/>
          <p:cNvPicPr>
            <a:picLocks noChangeAspect="1"/>
          </p:cNvPicPr>
          <p:nvPr/>
        </p:nvPicPr>
        <p:blipFill>
          <a:blip r:embed="rId3"/>
          <a:stretch>
            <a:fillRect/>
          </a:stretch>
        </p:blipFill>
        <p:spPr>
          <a:xfrm>
            <a:off x="1918558" y="1333523"/>
            <a:ext cx="5403971" cy="5052493"/>
          </a:xfrm>
          <a:prstGeom prst="rect">
            <a:avLst/>
          </a:prstGeom>
          <a:ln>
            <a:noFill/>
          </a:ln>
          <a:effectLst/>
        </p:spPr>
      </p:pic>
      <p:sp>
        <p:nvSpPr>
          <p:cNvPr id="6" name="TextBox 5"/>
          <p:cNvSpPr txBox="1"/>
          <p:nvPr/>
        </p:nvSpPr>
        <p:spPr>
          <a:xfrm>
            <a:off x="3291444" y="2340508"/>
            <a:ext cx="875561" cy="369332"/>
          </a:xfrm>
          <a:prstGeom prst="rect">
            <a:avLst/>
          </a:prstGeom>
          <a:noFill/>
        </p:spPr>
        <p:txBody>
          <a:bodyPr wrap="none" rtlCol="0">
            <a:spAutoFit/>
          </a:bodyPr>
          <a:lstStyle/>
          <a:p>
            <a:r>
              <a:rPr lang="en-US" dirty="0"/>
              <a:t>77.31%</a:t>
            </a:r>
          </a:p>
        </p:txBody>
      </p:sp>
      <p:grpSp>
        <p:nvGrpSpPr>
          <p:cNvPr id="9" name="群組 8">
            <a:extLst>
              <a:ext uri="{FF2B5EF4-FFF2-40B4-BE49-F238E27FC236}">
                <a16:creationId xmlns:a16="http://schemas.microsoft.com/office/drawing/2014/main" id="{8B748345-EE95-4A54-DB0B-2ABA4B826CDB}"/>
              </a:ext>
            </a:extLst>
          </p:cNvPr>
          <p:cNvGrpSpPr/>
          <p:nvPr/>
        </p:nvGrpSpPr>
        <p:grpSpPr>
          <a:xfrm>
            <a:off x="3158749" y="1475382"/>
            <a:ext cx="1787482" cy="930868"/>
            <a:chOff x="3158749" y="1475382"/>
            <a:chExt cx="1787482" cy="930868"/>
          </a:xfrm>
        </p:grpSpPr>
        <p:sp>
          <p:nvSpPr>
            <p:cNvPr id="5" name="TextBox 4"/>
            <p:cNvSpPr txBox="1"/>
            <p:nvPr/>
          </p:nvSpPr>
          <p:spPr>
            <a:xfrm>
              <a:off x="3291444" y="1756150"/>
              <a:ext cx="1654787" cy="369332"/>
            </a:xfrm>
            <a:prstGeom prst="rect">
              <a:avLst/>
            </a:prstGeom>
            <a:noFill/>
          </p:spPr>
          <p:txBody>
            <a:bodyPr wrap="square" rtlCol="0">
              <a:spAutoFit/>
            </a:bodyPr>
            <a:lstStyle/>
            <a:p>
              <a:r>
                <a:rPr lang="en-US" dirty="0"/>
                <a:t>50.62~52.82%</a:t>
              </a:r>
            </a:p>
          </p:txBody>
        </p:sp>
        <p:sp>
          <p:nvSpPr>
            <p:cNvPr id="7" name="Right Brace 6"/>
            <p:cNvSpPr/>
            <p:nvPr/>
          </p:nvSpPr>
          <p:spPr>
            <a:xfrm>
              <a:off x="3158749" y="1475382"/>
              <a:ext cx="132695" cy="930868"/>
            </a:xfrm>
            <a:prstGeom prst="rightBrace">
              <a:avLst/>
            </a:prstGeom>
            <a:noFill/>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 name="Title 1"/>
          <p:cNvSpPr txBox="1">
            <a:spLocks/>
          </p:cNvSpPr>
          <p:nvPr/>
        </p:nvSpPr>
        <p:spPr bwMode="auto">
          <a:xfrm>
            <a:off x="612933" y="114873"/>
            <a:ext cx="7918133" cy="412185"/>
          </a:xfrm>
          <a:prstGeom prst="rect">
            <a:avLst/>
          </a:prstGeom>
          <a:noFill/>
          <a:ln w="9525">
            <a:noFill/>
            <a:miter lim="800000"/>
            <a:headEnd/>
            <a:tailEnd/>
          </a:ln>
        </p:spPr>
        <p:txBody>
          <a:bodyPr vert="horz" wrap="square" lIns="91439" tIns="45719" rIns="91439" bIns="45719" numCol="1" anchor="t" anchorCtr="0" compatLnSpc="1">
            <a:prstTxWarp prst="textNoShape">
              <a:avLst/>
            </a:prstTxWarp>
          </a:bodyPr>
          <a:lstStyle/>
          <a:p>
            <a:pPr marL="0" marR="0" lvl="0" indent="0" algn="ctr" defTabSz="9129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chemeClr val="tx1"/>
              </a:solidFill>
              <a:effectLst/>
              <a:uLnTx/>
              <a:uFillTx/>
              <a:latin typeface="+mj-lt"/>
              <a:ea typeface="ＭＳ Ｐゴシック" pitchFamily="34" charset="-128"/>
              <a:cs typeface="ＭＳ Ｐゴシック" charset="-128"/>
            </a:endParaRPr>
          </a:p>
        </p:txBody>
      </p:sp>
      <p:sp>
        <p:nvSpPr>
          <p:cNvPr id="8" name="標題 1">
            <a:extLst>
              <a:ext uri="{FF2B5EF4-FFF2-40B4-BE49-F238E27FC236}">
                <a16:creationId xmlns:a16="http://schemas.microsoft.com/office/drawing/2014/main" id="{CCEDFB80-5786-A444-A35D-871C108D88D3}"/>
              </a:ext>
            </a:extLst>
          </p:cNvPr>
          <p:cNvSpPr txBox="1">
            <a:spLocks/>
          </p:cNvSpPr>
          <p:nvPr/>
        </p:nvSpPr>
        <p:spPr>
          <a:xfrm>
            <a:off x="628650" y="103868"/>
            <a:ext cx="7886700" cy="514093"/>
          </a:xfrm>
          <a:prstGeom prst="rect">
            <a:avLst/>
          </a:prstGeom>
        </p:spPr>
        <p:txBody>
          <a:bodyPr anchor="ctr">
            <a:normAutofit lnSpcReduction="10000"/>
          </a:bodyPr>
          <a:lst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a:lstStyle>
          <a:p>
            <a:pPr algn="ctr"/>
            <a:endParaRPr lang="en-US" altLang="zh-TW" dirty="0"/>
          </a:p>
        </p:txBody>
      </p:sp>
    </p:spTree>
    <p:extLst>
      <p:ext uri="{BB962C8B-B14F-4D97-AF65-F5344CB8AC3E}">
        <p14:creationId xmlns:p14="http://schemas.microsoft.com/office/powerpoint/2010/main" val="389701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44DA-7434-4549-A6C4-74B0B3FAA495}"/>
              </a:ext>
            </a:extLst>
          </p:cNvPr>
          <p:cNvSpPr>
            <a:spLocks noGrp="1"/>
          </p:cNvSpPr>
          <p:nvPr>
            <p:ph type="title"/>
          </p:nvPr>
        </p:nvSpPr>
        <p:spPr/>
        <p:txBody>
          <a:bodyPr>
            <a:normAutofit/>
          </a:bodyPr>
          <a:lstStyle/>
          <a:p>
            <a:r>
              <a:rPr lang="en-US" sz="2800" dirty="0"/>
              <a:t>Stage 5: Evaluating trees : bootstrapping</a:t>
            </a:r>
          </a:p>
        </p:txBody>
      </p:sp>
      <p:sp>
        <p:nvSpPr>
          <p:cNvPr id="3" name="Content Placeholder 2">
            <a:extLst>
              <a:ext uri="{FF2B5EF4-FFF2-40B4-BE49-F238E27FC236}">
                <a16:creationId xmlns:a16="http://schemas.microsoft.com/office/drawing/2014/main" id="{DE87BDD2-4008-034A-B194-97968B9BC35A}"/>
              </a:ext>
            </a:extLst>
          </p:cNvPr>
          <p:cNvSpPr>
            <a:spLocks noGrp="1"/>
          </p:cNvSpPr>
          <p:nvPr>
            <p:ph idx="1"/>
          </p:nvPr>
        </p:nvSpPr>
        <p:spPr/>
        <p:txBody>
          <a:bodyPr>
            <a:normAutofit/>
          </a:bodyPr>
          <a:lstStyle/>
          <a:p>
            <a:pPr>
              <a:lnSpc>
                <a:spcPct val="100000"/>
              </a:lnSpc>
            </a:pPr>
            <a:r>
              <a:rPr lang="en-US" altLang="en-US" sz="2800" dirty="0">
                <a:latin typeface="+mn-lt"/>
                <a:cs typeface="Gill Sans MT"/>
              </a:rPr>
              <a:t>Bootstrapping is a commonly used approach to measuring the </a:t>
            </a:r>
            <a:r>
              <a:rPr lang="en-US" altLang="en-US" sz="2800" u="sng" dirty="0">
                <a:latin typeface="+mn-lt"/>
                <a:cs typeface="Gill Sans MT"/>
              </a:rPr>
              <a:t>robustness of a tree topology</a:t>
            </a:r>
            <a:r>
              <a:rPr lang="en-US" altLang="en-US" sz="2800" dirty="0">
                <a:latin typeface="+mn-lt"/>
                <a:cs typeface="Gill Sans MT"/>
              </a:rPr>
              <a:t>. Given a branching order, how consistently does an algorithm find that branching order in a randomly permuted version of the original data set?</a:t>
            </a:r>
          </a:p>
          <a:p>
            <a:pPr>
              <a:lnSpc>
                <a:spcPct val="100000"/>
              </a:lnSpc>
            </a:pPr>
            <a:endParaRPr lang="en-US" sz="2800" dirty="0"/>
          </a:p>
        </p:txBody>
      </p:sp>
    </p:spTree>
    <p:extLst>
      <p:ext uri="{BB962C8B-B14F-4D97-AF65-F5344CB8AC3E}">
        <p14:creationId xmlns:p14="http://schemas.microsoft.com/office/powerpoint/2010/main" val="1038575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4E7AD1-79D9-51DE-E5EC-0F7CF0BF0557}"/>
              </a:ext>
            </a:extLst>
          </p:cNvPr>
          <p:cNvSpPr>
            <a:spLocks noGrp="1"/>
          </p:cNvSpPr>
          <p:nvPr>
            <p:ph type="title"/>
          </p:nvPr>
        </p:nvSpPr>
        <p:spPr/>
        <p:txBody>
          <a:bodyPr>
            <a:normAutofit/>
          </a:bodyPr>
          <a:lstStyle/>
          <a:p>
            <a:r>
              <a:rPr kumimoji="1" lang="en-US" altLang="zh-TW" sz="2800" dirty="0"/>
              <a:t>Independently and Identically Distribution (</a:t>
            </a:r>
            <a:r>
              <a:rPr kumimoji="1" lang="en-US" altLang="zh-TW" sz="2800" dirty="0" err="1"/>
              <a:t>i.i.d.</a:t>
            </a:r>
            <a:r>
              <a:rPr kumimoji="1" lang="en-US" altLang="zh-TW" sz="2800" dirty="0"/>
              <a:t>)</a:t>
            </a:r>
            <a:endParaRPr kumimoji="1" lang="zh-TW" altLang="en-US" sz="2800" dirty="0"/>
          </a:p>
        </p:txBody>
      </p:sp>
      <p:sp>
        <p:nvSpPr>
          <p:cNvPr id="3" name="內容版面配置區 2">
            <a:extLst>
              <a:ext uri="{FF2B5EF4-FFF2-40B4-BE49-F238E27FC236}">
                <a16:creationId xmlns:a16="http://schemas.microsoft.com/office/drawing/2014/main" id="{DE404B49-8CD4-8B06-1C7D-721D1BF9ADC8}"/>
              </a:ext>
            </a:extLst>
          </p:cNvPr>
          <p:cNvSpPr>
            <a:spLocks noGrp="1"/>
          </p:cNvSpPr>
          <p:nvPr>
            <p:ph idx="1"/>
          </p:nvPr>
        </p:nvSpPr>
        <p:spPr/>
        <p:txBody>
          <a:bodyPr>
            <a:normAutofit/>
          </a:bodyPr>
          <a:lstStyle/>
          <a:p>
            <a:r>
              <a:rPr lang="en-US" altLang="zh-TW" sz="2400" dirty="0">
                <a:latin typeface="+mn-lt"/>
              </a:rPr>
              <a:t>”Given this independence of evolutionary processes in different characters, the configurations in the characters are seen to be drawn </a:t>
            </a:r>
            <a:r>
              <a:rPr lang="en-US" altLang="zh-TW" sz="2400" u="sng" dirty="0">
                <a:latin typeface="+mn-lt"/>
              </a:rPr>
              <a:t>independently and identically distribution </a:t>
            </a:r>
            <a:r>
              <a:rPr lang="en-US" altLang="zh-TW" sz="2400" dirty="0">
                <a:latin typeface="+mn-lt"/>
              </a:rPr>
              <a:t>(</a:t>
            </a:r>
            <a:r>
              <a:rPr lang="en-US" altLang="zh-TW" sz="2400" dirty="0" err="1">
                <a:latin typeface="+mn-lt"/>
              </a:rPr>
              <a:t>i.i.d.</a:t>
            </a:r>
            <a:r>
              <a:rPr lang="en-US" altLang="zh-TW" sz="2400" dirty="0">
                <a:latin typeface="+mn-lt"/>
              </a:rPr>
              <a:t>), a necessary condition for the bootstrap method to be valid.“ – by Joseph Felsenstein.</a:t>
            </a:r>
          </a:p>
          <a:p>
            <a:pPr lvl="1"/>
            <a:r>
              <a:rPr lang="en-US" altLang="zh-TW" sz="2000" dirty="0"/>
              <a:t>Nucleic acid sequence data with </a:t>
            </a:r>
            <a:r>
              <a:rPr lang="en-US" altLang="zh-TW" sz="2000" i="1" dirty="0"/>
              <a:t>p</a:t>
            </a:r>
            <a:r>
              <a:rPr lang="en-US" altLang="zh-TW" sz="2000" dirty="0"/>
              <a:t> species</a:t>
            </a:r>
          </a:p>
          <a:p>
            <a:pPr lvl="1"/>
            <a:r>
              <a:rPr lang="en-US" altLang="zh-TW" sz="2000" dirty="0">
                <a:latin typeface="+mn-lt"/>
              </a:rPr>
              <a:t>There a</a:t>
            </a:r>
            <a:r>
              <a:rPr lang="en-US" altLang="zh-TW" sz="2000" dirty="0"/>
              <a:t>re 4</a:t>
            </a:r>
            <a:r>
              <a:rPr lang="en-US" altLang="zh-TW" sz="2000" i="1" baseline="30000" dirty="0"/>
              <a:t>p</a:t>
            </a:r>
            <a:r>
              <a:rPr lang="en-US" altLang="zh-TW" sz="2000" dirty="0"/>
              <a:t> possible outcomes at each sites</a:t>
            </a:r>
          </a:p>
          <a:p>
            <a:pPr lvl="1"/>
            <a:r>
              <a:rPr lang="en-US" altLang="zh-TW" sz="2000" u="sng" dirty="0"/>
              <a:t>Each site is independently drawn </a:t>
            </a:r>
            <a:r>
              <a:rPr lang="en-US" altLang="zh-TW" sz="2000" dirty="0"/>
              <a:t>from a distribution with 4</a:t>
            </a:r>
            <a:r>
              <a:rPr lang="en-US" altLang="zh-TW" sz="2000" i="1" baseline="30000" dirty="0"/>
              <a:t>p</a:t>
            </a:r>
            <a:r>
              <a:rPr lang="en-US" altLang="zh-TW" sz="2000" dirty="0"/>
              <a:t> possibilities, whose possibilities depend on the phylogeny we are trying to estimate. </a:t>
            </a:r>
            <a:endParaRPr lang="zh-TW" altLang="en-US" sz="2000" dirty="0">
              <a:latin typeface="+mn-lt"/>
            </a:endParaRPr>
          </a:p>
        </p:txBody>
      </p:sp>
      <p:sp>
        <p:nvSpPr>
          <p:cNvPr id="5" name="文字方塊 4">
            <a:extLst>
              <a:ext uri="{FF2B5EF4-FFF2-40B4-BE49-F238E27FC236}">
                <a16:creationId xmlns:a16="http://schemas.microsoft.com/office/drawing/2014/main" id="{B4F5039D-870E-131A-3F56-9535AD9598FC}"/>
              </a:ext>
            </a:extLst>
          </p:cNvPr>
          <p:cNvSpPr txBox="1"/>
          <p:nvPr/>
        </p:nvSpPr>
        <p:spPr>
          <a:xfrm>
            <a:off x="-5609" y="6560195"/>
            <a:ext cx="9149610" cy="276999"/>
          </a:xfrm>
          <a:prstGeom prst="rect">
            <a:avLst/>
          </a:prstGeom>
          <a:noFill/>
        </p:spPr>
        <p:txBody>
          <a:bodyPr wrap="square">
            <a:spAutoFit/>
          </a:bodyPr>
          <a:lstStyle/>
          <a:p>
            <a:pPr algn="r"/>
            <a:r>
              <a:rPr lang="en-US" altLang="zh-TW" sz="1200" dirty="0">
                <a:solidFill>
                  <a:schemeClr val="bg1"/>
                </a:solidFill>
              </a:rPr>
              <a:t>Felsenstein, J. Confidence Limits on Phylogenies: An Approach Using the Bootstrap. </a:t>
            </a:r>
            <a:r>
              <a:rPr lang="en-US" altLang="zh-TW" sz="1200" i="1" dirty="0">
                <a:solidFill>
                  <a:schemeClr val="bg1"/>
                </a:solidFill>
              </a:rPr>
              <a:t>Evolution</a:t>
            </a:r>
            <a:r>
              <a:rPr lang="en-US" altLang="zh-TW" sz="1200" dirty="0">
                <a:solidFill>
                  <a:schemeClr val="bg1"/>
                </a:solidFill>
              </a:rPr>
              <a:t> </a:t>
            </a:r>
            <a:r>
              <a:rPr lang="en-US" altLang="zh-TW" sz="1200" b="1" dirty="0">
                <a:solidFill>
                  <a:schemeClr val="bg1"/>
                </a:solidFill>
              </a:rPr>
              <a:t>39</a:t>
            </a:r>
            <a:r>
              <a:rPr lang="en-US" altLang="zh-TW" sz="1200" dirty="0">
                <a:solidFill>
                  <a:schemeClr val="bg1"/>
                </a:solidFill>
              </a:rPr>
              <a:t>, 783 (1985). </a:t>
            </a:r>
            <a:endParaRPr lang="zh-TW" altLang="en-US" sz="1200" dirty="0">
              <a:solidFill>
                <a:schemeClr val="bg1"/>
              </a:solidFill>
            </a:endParaRPr>
          </a:p>
        </p:txBody>
      </p:sp>
    </p:spTree>
    <p:extLst>
      <p:ext uri="{BB962C8B-B14F-4D97-AF65-F5344CB8AC3E}">
        <p14:creationId xmlns:p14="http://schemas.microsoft.com/office/powerpoint/2010/main" val="22636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標題 16">
            <a:extLst>
              <a:ext uri="{FF2B5EF4-FFF2-40B4-BE49-F238E27FC236}">
                <a16:creationId xmlns:a16="http://schemas.microsoft.com/office/drawing/2014/main" id="{4917FF26-1D55-7D49-A331-68DDB9D36C74}"/>
              </a:ext>
            </a:extLst>
          </p:cNvPr>
          <p:cNvSpPr>
            <a:spLocks noGrp="1"/>
          </p:cNvSpPr>
          <p:nvPr>
            <p:ph type="title"/>
          </p:nvPr>
        </p:nvSpPr>
        <p:spPr>
          <a:xfrm>
            <a:off x="628649" y="265719"/>
            <a:ext cx="7886700" cy="718132"/>
          </a:xfrm>
        </p:spPr>
        <p:txBody>
          <a:bodyPr/>
          <a:lstStyle/>
          <a:p>
            <a:r>
              <a:rPr lang="en-US" dirty="0"/>
              <a:t>pSMSA &amp; wpSMSA</a:t>
            </a:r>
          </a:p>
        </p:txBody>
      </p:sp>
      <p:sp>
        <p:nvSpPr>
          <p:cNvPr id="4" name="文字方塊 3"/>
          <p:cNvSpPr txBox="1"/>
          <p:nvPr/>
        </p:nvSpPr>
        <p:spPr>
          <a:xfrm>
            <a:off x="2735410" y="949180"/>
            <a:ext cx="1143000" cy="430887"/>
          </a:xfrm>
          <a:prstGeom prst="rect">
            <a:avLst/>
          </a:prstGeom>
          <a:noFill/>
        </p:spPr>
        <p:txBody>
          <a:bodyPr wrap="square" rtlCol="0">
            <a:spAutoFit/>
          </a:bodyPr>
          <a:lstStyle/>
          <a:p>
            <a:r>
              <a:rPr lang="en-US" altLang="zh-TW" sz="2200" dirty="0" err="1">
                <a:solidFill>
                  <a:schemeClr val="accent6">
                    <a:lumMod val="75000"/>
                  </a:schemeClr>
                </a:solidFill>
              </a:rPr>
              <a:t>Clustal</a:t>
            </a:r>
            <a:endParaRPr lang="zh-TW" altLang="en-US" sz="2200" dirty="0">
              <a:solidFill>
                <a:schemeClr val="accent6">
                  <a:lumMod val="75000"/>
                </a:schemeClr>
              </a:solidFill>
            </a:endParaRPr>
          </a:p>
        </p:txBody>
      </p:sp>
      <p:sp>
        <p:nvSpPr>
          <p:cNvPr id="5" name="文字方塊 4"/>
          <p:cNvSpPr txBox="1"/>
          <p:nvPr/>
        </p:nvSpPr>
        <p:spPr>
          <a:xfrm>
            <a:off x="4070226" y="949180"/>
            <a:ext cx="1143000" cy="430887"/>
          </a:xfrm>
          <a:prstGeom prst="rect">
            <a:avLst/>
          </a:prstGeom>
          <a:noFill/>
        </p:spPr>
        <p:txBody>
          <a:bodyPr wrap="square" rtlCol="0">
            <a:spAutoFit/>
          </a:bodyPr>
          <a:lstStyle/>
          <a:p>
            <a:r>
              <a:rPr lang="en-US" altLang="zh-TW" sz="2200" dirty="0">
                <a:solidFill>
                  <a:schemeClr val="accent3">
                    <a:lumMod val="75000"/>
                  </a:schemeClr>
                </a:solidFill>
              </a:rPr>
              <a:t>MAFFT</a:t>
            </a:r>
            <a:endParaRPr lang="zh-TW" altLang="en-US" sz="2200" dirty="0">
              <a:solidFill>
                <a:schemeClr val="accent3">
                  <a:lumMod val="75000"/>
                </a:schemeClr>
              </a:solidFill>
            </a:endParaRPr>
          </a:p>
        </p:txBody>
      </p:sp>
      <p:sp>
        <p:nvSpPr>
          <p:cNvPr id="6" name="文字方塊 5"/>
          <p:cNvSpPr txBox="1"/>
          <p:nvPr/>
        </p:nvSpPr>
        <p:spPr>
          <a:xfrm>
            <a:off x="6002908" y="949180"/>
            <a:ext cx="1447800" cy="430887"/>
          </a:xfrm>
          <a:prstGeom prst="rect">
            <a:avLst/>
          </a:prstGeom>
          <a:noFill/>
        </p:spPr>
        <p:txBody>
          <a:bodyPr wrap="square" rtlCol="0">
            <a:spAutoFit/>
          </a:bodyPr>
          <a:lstStyle/>
          <a:p>
            <a:r>
              <a:rPr lang="en-US" altLang="zh-TW" sz="2200" dirty="0">
                <a:solidFill>
                  <a:schemeClr val="accent2">
                    <a:lumMod val="75000"/>
                  </a:schemeClr>
                </a:solidFill>
              </a:rPr>
              <a:t>T-Coffee</a:t>
            </a:r>
            <a:endParaRPr lang="zh-TW" altLang="en-US" sz="2200" dirty="0">
              <a:solidFill>
                <a:schemeClr val="accent2">
                  <a:lumMod val="75000"/>
                </a:schemeClr>
              </a:solidFill>
            </a:endParaRPr>
          </a:p>
        </p:txBody>
      </p:sp>
      <p:grpSp>
        <p:nvGrpSpPr>
          <p:cNvPr id="3" name="Group 44"/>
          <p:cNvGrpSpPr/>
          <p:nvPr/>
        </p:nvGrpSpPr>
        <p:grpSpPr>
          <a:xfrm>
            <a:off x="2593240" y="1334314"/>
            <a:ext cx="4800600" cy="523220"/>
            <a:chOff x="2839668" y="1597116"/>
            <a:chExt cx="4800600" cy="523220"/>
          </a:xfrm>
        </p:grpSpPr>
        <p:cxnSp>
          <p:nvCxnSpPr>
            <p:cNvPr id="22" name="直線接點 21"/>
            <p:cNvCxnSpPr/>
            <p:nvPr/>
          </p:nvCxnSpPr>
          <p:spPr>
            <a:xfrm>
              <a:off x="2839668" y="1995802"/>
              <a:ext cx="13716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5659068" y="1597116"/>
              <a:ext cx="685800" cy="523220"/>
            </a:xfrm>
            <a:prstGeom prst="rect">
              <a:avLst/>
            </a:prstGeom>
            <a:noFill/>
          </p:spPr>
          <p:txBody>
            <a:bodyPr wrap="square" rtlCol="0">
              <a:spAutoFit/>
            </a:bodyPr>
            <a:lstStyle/>
            <a:p>
              <a:r>
                <a:rPr lang="en-US" altLang="zh-TW" sz="2800" dirty="0"/>
                <a:t>…</a:t>
              </a:r>
              <a:endParaRPr lang="zh-TW" altLang="en-US" sz="2800" dirty="0"/>
            </a:p>
          </p:txBody>
        </p:sp>
        <p:cxnSp>
          <p:nvCxnSpPr>
            <p:cNvPr id="26" name="直線接點 25"/>
            <p:cNvCxnSpPr/>
            <p:nvPr/>
          </p:nvCxnSpPr>
          <p:spPr>
            <a:xfrm>
              <a:off x="4211268" y="1995802"/>
              <a:ext cx="13716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6268668" y="1995802"/>
              <a:ext cx="137160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43"/>
          <p:cNvGrpSpPr/>
          <p:nvPr/>
        </p:nvGrpSpPr>
        <p:grpSpPr>
          <a:xfrm>
            <a:off x="2593240" y="1056793"/>
            <a:ext cx="4800600" cy="523220"/>
            <a:chOff x="2839668" y="1063716"/>
            <a:chExt cx="4800600" cy="523220"/>
          </a:xfrm>
        </p:grpSpPr>
        <p:sp>
          <p:nvSpPr>
            <p:cNvPr id="32" name="文字方塊 31"/>
            <p:cNvSpPr txBox="1"/>
            <p:nvPr/>
          </p:nvSpPr>
          <p:spPr>
            <a:xfrm>
              <a:off x="5659068" y="1063716"/>
              <a:ext cx="685800" cy="523220"/>
            </a:xfrm>
            <a:prstGeom prst="rect">
              <a:avLst/>
            </a:prstGeom>
            <a:noFill/>
          </p:spPr>
          <p:txBody>
            <a:bodyPr wrap="square" rtlCol="0">
              <a:spAutoFit/>
            </a:bodyPr>
            <a:lstStyle/>
            <a:p>
              <a:r>
                <a:rPr lang="en-US" altLang="zh-TW" sz="2800" dirty="0"/>
                <a:t>…</a:t>
              </a:r>
              <a:endParaRPr lang="zh-TW" altLang="en-US" sz="2800" dirty="0"/>
            </a:p>
          </p:txBody>
        </p:sp>
        <p:cxnSp>
          <p:nvCxnSpPr>
            <p:cNvPr id="24" name="直線接點 23"/>
            <p:cNvCxnSpPr/>
            <p:nvPr/>
          </p:nvCxnSpPr>
          <p:spPr>
            <a:xfrm>
              <a:off x="2839668" y="1454961"/>
              <a:ext cx="1371600" cy="0"/>
            </a:xfrm>
            <a:prstGeom prst="line">
              <a:avLst/>
            </a:prstGeom>
            <a:ln w="76200" cmpd="dbl">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4211268" y="1454961"/>
              <a:ext cx="1371600" cy="0"/>
            </a:xfrm>
            <a:prstGeom prst="line">
              <a:avLst/>
            </a:prstGeom>
            <a:ln w="76200" cmpd="dbl">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6268668" y="1454961"/>
              <a:ext cx="1371600" cy="0"/>
            </a:xfrm>
            <a:prstGeom prst="line">
              <a:avLst/>
            </a:prstGeom>
            <a:ln w="76200" cmpd="dbl">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8" name="Group 41"/>
          <p:cNvGrpSpPr/>
          <p:nvPr/>
        </p:nvGrpSpPr>
        <p:grpSpPr>
          <a:xfrm>
            <a:off x="2593240" y="1612219"/>
            <a:ext cx="4800600" cy="523220"/>
            <a:chOff x="2839668" y="2206716"/>
            <a:chExt cx="4800600" cy="523220"/>
          </a:xfrm>
        </p:grpSpPr>
        <p:cxnSp>
          <p:nvCxnSpPr>
            <p:cNvPr id="23" name="直線接點 22"/>
            <p:cNvCxnSpPr/>
            <p:nvPr/>
          </p:nvCxnSpPr>
          <p:spPr>
            <a:xfrm>
              <a:off x="2839668" y="2597961"/>
              <a:ext cx="1371600" cy="0"/>
            </a:xfrm>
            <a:prstGeom prst="line">
              <a:avLst/>
            </a:prstGeom>
            <a:ln w="76200" cmpd="tri">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4211268" y="2597961"/>
              <a:ext cx="1371600" cy="0"/>
            </a:xfrm>
            <a:prstGeom prst="line">
              <a:avLst/>
            </a:prstGeom>
            <a:ln w="76200" cmpd="tri">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68668" y="2597961"/>
              <a:ext cx="1371600" cy="0"/>
            </a:xfrm>
            <a:prstGeom prst="line">
              <a:avLst/>
            </a:prstGeom>
            <a:ln w="76200" cmpd="tri">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5659068" y="2206716"/>
              <a:ext cx="685800" cy="523220"/>
            </a:xfrm>
            <a:prstGeom prst="rect">
              <a:avLst/>
            </a:prstGeom>
            <a:noFill/>
          </p:spPr>
          <p:txBody>
            <a:bodyPr wrap="square" rtlCol="0">
              <a:spAutoFit/>
            </a:bodyPr>
            <a:lstStyle/>
            <a:p>
              <a:r>
                <a:rPr lang="en-US" altLang="zh-TW" sz="2800" dirty="0"/>
                <a:t>…</a:t>
              </a:r>
              <a:endParaRPr lang="zh-TW" altLang="en-US" sz="2800" dirty="0"/>
            </a:p>
          </p:txBody>
        </p:sp>
      </p:grpSp>
      <p:sp>
        <p:nvSpPr>
          <p:cNvPr id="34" name="文字方塊 33"/>
          <p:cNvSpPr txBox="1"/>
          <p:nvPr/>
        </p:nvSpPr>
        <p:spPr>
          <a:xfrm>
            <a:off x="1734387" y="1244861"/>
            <a:ext cx="937187" cy="369332"/>
          </a:xfrm>
          <a:prstGeom prst="rect">
            <a:avLst/>
          </a:prstGeom>
          <a:noFill/>
        </p:spPr>
        <p:txBody>
          <a:bodyPr wrap="square" rtlCol="0">
            <a:spAutoFit/>
          </a:bodyPr>
          <a:lstStyle/>
          <a:p>
            <a:r>
              <a:rPr lang="en-US" altLang="zh-TW" dirty="0"/>
              <a:t>S. </a:t>
            </a:r>
            <a:r>
              <a:rPr lang="en-US" altLang="zh-TW" dirty="0" err="1"/>
              <a:t>cer</a:t>
            </a:r>
            <a:endParaRPr lang="zh-TW" altLang="en-US" dirty="0"/>
          </a:p>
        </p:txBody>
      </p:sp>
      <p:sp>
        <p:nvSpPr>
          <p:cNvPr id="35" name="文字方塊 34"/>
          <p:cNvSpPr txBox="1"/>
          <p:nvPr/>
        </p:nvSpPr>
        <p:spPr>
          <a:xfrm>
            <a:off x="1734387" y="1534669"/>
            <a:ext cx="937187" cy="369332"/>
          </a:xfrm>
          <a:prstGeom prst="rect">
            <a:avLst/>
          </a:prstGeom>
          <a:noFill/>
        </p:spPr>
        <p:txBody>
          <a:bodyPr wrap="square" rtlCol="0">
            <a:spAutoFit/>
          </a:bodyPr>
          <a:lstStyle/>
          <a:p>
            <a:r>
              <a:rPr lang="en-US" altLang="zh-TW" dirty="0"/>
              <a:t>S. par</a:t>
            </a:r>
            <a:endParaRPr lang="zh-TW" altLang="en-US" dirty="0"/>
          </a:p>
        </p:txBody>
      </p:sp>
      <p:sp>
        <p:nvSpPr>
          <p:cNvPr id="36" name="文字方塊 35"/>
          <p:cNvSpPr txBox="1">
            <a:spLocks noChangeAspect="1"/>
          </p:cNvSpPr>
          <p:nvPr/>
        </p:nvSpPr>
        <p:spPr>
          <a:xfrm>
            <a:off x="1734387" y="1815748"/>
            <a:ext cx="937187" cy="369332"/>
          </a:xfrm>
          <a:prstGeom prst="rect">
            <a:avLst/>
          </a:prstGeom>
          <a:noFill/>
        </p:spPr>
        <p:txBody>
          <a:bodyPr wrap="square" rtlCol="0">
            <a:spAutoFit/>
          </a:bodyPr>
          <a:lstStyle/>
          <a:p>
            <a:r>
              <a:rPr lang="en-US" altLang="zh-TW" dirty="0"/>
              <a:t>S. </a:t>
            </a:r>
            <a:r>
              <a:rPr lang="en-US" altLang="zh-TW" dirty="0" err="1"/>
              <a:t>klu</a:t>
            </a:r>
            <a:endParaRPr lang="zh-TW" altLang="en-US" dirty="0"/>
          </a:p>
        </p:txBody>
      </p:sp>
      <p:sp>
        <p:nvSpPr>
          <p:cNvPr id="38" name="Rectangle 37"/>
          <p:cNvSpPr/>
          <p:nvPr/>
        </p:nvSpPr>
        <p:spPr>
          <a:xfrm>
            <a:off x="1" y="6447041"/>
            <a:ext cx="9144000" cy="461665"/>
          </a:xfrm>
          <a:prstGeom prst="rect">
            <a:avLst/>
          </a:prstGeom>
        </p:spPr>
        <p:txBody>
          <a:bodyPr wrap="square">
            <a:spAutoFit/>
          </a:bodyPr>
          <a:lstStyle/>
          <a:p>
            <a:r>
              <a:rPr lang="en-US" sz="1200" dirty="0" err="1">
                <a:solidFill>
                  <a:schemeClr val="bg1"/>
                </a:solidFill>
              </a:rPr>
              <a:t>Zharkikh</a:t>
            </a:r>
            <a:r>
              <a:rPr lang="en-US" sz="1200" dirty="0">
                <a:solidFill>
                  <a:schemeClr val="bg1"/>
                </a:solidFill>
              </a:rPr>
              <a:t> A, Li WH (1995) Estimation of confidence in phylogeny: the complete-and-partial bootstrap technique. </a:t>
            </a:r>
            <a:r>
              <a:rPr lang="en-US" sz="1200" i="1" dirty="0">
                <a:solidFill>
                  <a:schemeClr val="bg1"/>
                </a:solidFill>
              </a:rPr>
              <a:t>Mol </a:t>
            </a:r>
            <a:r>
              <a:rPr lang="en-US" sz="1200" i="1" dirty="0" err="1">
                <a:solidFill>
                  <a:schemeClr val="bg1"/>
                </a:solidFill>
              </a:rPr>
              <a:t>Phylogenet</a:t>
            </a:r>
            <a:r>
              <a:rPr lang="en-US" sz="1200" i="1" dirty="0">
                <a:solidFill>
                  <a:schemeClr val="bg1"/>
                </a:solidFill>
              </a:rPr>
              <a:t> </a:t>
            </a:r>
            <a:r>
              <a:rPr lang="en-US" sz="1200" i="1" dirty="0" err="1">
                <a:solidFill>
                  <a:schemeClr val="bg1"/>
                </a:solidFill>
              </a:rPr>
              <a:t>Evol</a:t>
            </a:r>
            <a:r>
              <a:rPr lang="en-US" sz="1200" dirty="0">
                <a:solidFill>
                  <a:schemeClr val="bg1"/>
                </a:solidFill>
              </a:rPr>
              <a:t> 4: 44–63. doi:10.1006/mpev.1995.1005.</a:t>
            </a:r>
          </a:p>
        </p:txBody>
      </p:sp>
      <p:grpSp>
        <p:nvGrpSpPr>
          <p:cNvPr id="9" name="Group 58"/>
          <p:cNvGrpSpPr/>
          <p:nvPr/>
        </p:nvGrpSpPr>
        <p:grpSpPr>
          <a:xfrm>
            <a:off x="998410" y="4847809"/>
            <a:ext cx="2880000" cy="1411047"/>
            <a:chOff x="1047162" y="4416655"/>
            <a:chExt cx="2880000" cy="1411047"/>
          </a:xfrm>
        </p:grpSpPr>
        <p:grpSp>
          <p:nvGrpSpPr>
            <p:cNvPr id="10" name="Group 69"/>
            <p:cNvGrpSpPr/>
            <p:nvPr/>
          </p:nvGrpSpPr>
          <p:grpSpPr>
            <a:xfrm>
              <a:off x="1047162" y="5026577"/>
              <a:ext cx="2880000" cy="523220"/>
              <a:chOff x="2839668" y="1597116"/>
              <a:chExt cx="4800600" cy="523220"/>
            </a:xfrm>
          </p:grpSpPr>
          <p:cxnSp>
            <p:nvCxnSpPr>
              <p:cNvPr id="71" name="直線接點 21"/>
              <p:cNvCxnSpPr/>
              <p:nvPr/>
            </p:nvCxnSpPr>
            <p:spPr>
              <a:xfrm>
                <a:off x="2839668" y="1995802"/>
                <a:ext cx="13716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文字方塊 24"/>
              <p:cNvSpPr txBox="1"/>
              <p:nvPr/>
            </p:nvSpPr>
            <p:spPr>
              <a:xfrm>
                <a:off x="5516881" y="1597116"/>
                <a:ext cx="685801" cy="523220"/>
              </a:xfrm>
              <a:prstGeom prst="rect">
                <a:avLst/>
              </a:prstGeom>
              <a:noFill/>
            </p:spPr>
            <p:txBody>
              <a:bodyPr wrap="square" rtlCol="0">
                <a:spAutoFit/>
              </a:bodyPr>
              <a:lstStyle/>
              <a:p>
                <a:r>
                  <a:rPr lang="en-US" altLang="zh-TW" sz="2800" dirty="0"/>
                  <a:t>…</a:t>
                </a:r>
                <a:endParaRPr lang="zh-TW" altLang="en-US" sz="2800" dirty="0"/>
              </a:p>
            </p:txBody>
          </p:sp>
          <p:cxnSp>
            <p:nvCxnSpPr>
              <p:cNvPr id="73" name="直線接點 25"/>
              <p:cNvCxnSpPr/>
              <p:nvPr/>
            </p:nvCxnSpPr>
            <p:spPr>
              <a:xfrm>
                <a:off x="4211268" y="1995802"/>
                <a:ext cx="13716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接點 28"/>
              <p:cNvCxnSpPr/>
              <p:nvPr/>
            </p:nvCxnSpPr>
            <p:spPr>
              <a:xfrm>
                <a:off x="6268668" y="1995802"/>
                <a:ext cx="137160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74"/>
            <p:cNvGrpSpPr/>
            <p:nvPr/>
          </p:nvGrpSpPr>
          <p:grpSpPr>
            <a:xfrm>
              <a:off x="1047162" y="4749056"/>
              <a:ext cx="2880000" cy="523220"/>
              <a:chOff x="2839668" y="1063716"/>
              <a:chExt cx="4800600" cy="523220"/>
            </a:xfrm>
          </p:grpSpPr>
          <p:sp>
            <p:nvSpPr>
              <p:cNvPr id="76" name="文字方塊 31"/>
              <p:cNvSpPr txBox="1"/>
              <p:nvPr/>
            </p:nvSpPr>
            <p:spPr>
              <a:xfrm>
                <a:off x="5501082" y="1063716"/>
                <a:ext cx="685801" cy="523220"/>
              </a:xfrm>
              <a:prstGeom prst="rect">
                <a:avLst/>
              </a:prstGeom>
              <a:noFill/>
            </p:spPr>
            <p:txBody>
              <a:bodyPr wrap="square" rtlCol="0">
                <a:spAutoFit/>
              </a:bodyPr>
              <a:lstStyle/>
              <a:p>
                <a:r>
                  <a:rPr lang="en-US" altLang="zh-TW" sz="2800" dirty="0"/>
                  <a:t>…</a:t>
                </a:r>
                <a:endParaRPr lang="zh-TW" altLang="en-US" sz="2800" dirty="0"/>
              </a:p>
            </p:txBody>
          </p:sp>
          <p:cxnSp>
            <p:nvCxnSpPr>
              <p:cNvPr id="77" name="直線接點 23"/>
              <p:cNvCxnSpPr/>
              <p:nvPr/>
            </p:nvCxnSpPr>
            <p:spPr>
              <a:xfrm>
                <a:off x="2839668" y="1454961"/>
                <a:ext cx="1371600" cy="0"/>
              </a:xfrm>
              <a:prstGeom prst="line">
                <a:avLst/>
              </a:prstGeom>
              <a:ln w="76200" cmpd="dbl">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8" name="直線接點 27"/>
              <p:cNvCxnSpPr/>
              <p:nvPr/>
            </p:nvCxnSpPr>
            <p:spPr>
              <a:xfrm>
                <a:off x="4211268" y="1454961"/>
                <a:ext cx="1371600" cy="0"/>
              </a:xfrm>
              <a:prstGeom prst="line">
                <a:avLst/>
              </a:prstGeom>
              <a:ln w="76200" cmpd="dbl">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9" name="直線接點 30"/>
              <p:cNvCxnSpPr/>
              <p:nvPr/>
            </p:nvCxnSpPr>
            <p:spPr>
              <a:xfrm>
                <a:off x="6268668" y="1454961"/>
                <a:ext cx="1371600" cy="0"/>
              </a:xfrm>
              <a:prstGeom prst="line">
                <a:avLst/>
              </a:prstGeom>
              <a:ln w="76200" cmpd="dbl">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2" name="Group 79"/>
            <p:cNvGrpSpPr/>
            <p:nvPr/>
          </p:nvGrpSpPr>
          <p:grpSpPr>
            <a:xfrm>
              <a:off x="1047162" y="5304482"/>
              <a:ext cx="2880000" cy="523220"/>
              <a:chOff x="2839668" y="2206716"/>
              <a:chExt cx="4800600" cy="523220"/>
            </a:xfrm>
          </p:grpSpPr>
          <p:cxnSp>
            <p:nvCxnSpPr>
              <p:cNvPr id="81" name="直線接點 22"/>
              <p:cNvCxnSpPr/>
              <p:nvPr/>
            </p:nvCxnSpPr>
            <p:spPr>
              <a:xfrm>
                <a:off x="2839668" y="2597961"/>
                <a:ext cx="1371600" cy="0"/>
              </a:xfrm>
              <a:prstGeom prst="line">
                <a:avLst/>
              </a:prstGeom>
              <a:ln w="76200" cmpd="tri">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直線接點 26"/>
              <p:cNvCxnSpPr/>
              <p:nvPr/>
            </p:nvCxnSpPr>
            <p:spPr>
              <a:xfrm>
                <a:off x="4211268" y="2597961"/>
                <a:ext cx="1371600" cy="0"/>
              </a:xfrm>
              <a:prstGeom prst="line">
                <a:avLst/>
              </a:prstGeom>
              <a:ln w="76200" cmpd="tri">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3" name="直線接點 29"/>
              <p:cNvCxnSpPr/>
              <p:nvPr/>
            </p:nvCxnSpPr>
            <p:spPr>
              <a:xfrm>
                <a:off x="6268668" y="2597961"/>
                <a:ext cx="1371600" cy="0"/>
              </a:xfrm>
              <a:prstGeom prst="line">
                <a:avLst/>
              </a:prstGeom>
              <a:ln w="76200" cmpd="tri">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84" name="文字方塊 32"/>
              <p:cNvSpPr txBox="1"/>
              <p:nvPr/>
            </p:nvSpPr>
            <p:spPr>
              <a:xfrm>
                <a:off x="5501082" y="2206716"/>
                <a:ext cx="685801" cy="523220"/>
              </a:xfrm>
              <a:prstGeom prst="rect">
                <a:avLst/>
              </a:prstGeom>
              <a:noFill/>
            </p:spPr>
            <p:txBody>
              <a:bodyPr wrap="square" rtlCol="0">
                <a:spAutoFit/>
              </a:bodyPr>
              <a:lstStyle/>
              <a:p>
                <a:r>
                  <a:rPr lang="en-US" altLang="zh-TW" sz="2800" dirty="0"/>
                  <a:t>…</a:t>
                </a:r>
                <a:endParaRPr lang="zh-TW" altLang="en-US" sz="2800" dirty="0"/>
              </a:p>
            </p:txBody>
          </p:sp>
        </p:grpSp>
        <p:sp>
          <p:nvSpPr>
            <p:cNvPr id="86" name="標題 1"/>
            <p:cNvSpPr txBox="1">
              <a:spLocks/>
            </p:cNvSpPr>
            <p:nvPr/>
          </p:nvSpPr>
          <p:spPr bwMode="auto">
            <a:xfrm>
              <a:off x="1630390" y="4416655"/>
              <a:ext cx="1491204" cy="435955"/>
            </a:xfrm>
            <a:prstGeom prst="rect">
              <a:avLst/>
            </a:prstGeom>
            <a:noFill/>
            <a:ln w="9525">
              <a:noFill/>
              <a:miter lim="800000"/>
              <a:headEnd/>
              <a:tailEnd/>
            </a:ln>
          </p:spPr>
          <p:txBody>
            <a:bodyPr vert="horz" wrap="square" lIns="91439" tIns="45719" rIns="91439" bIns="45719" numCol="1" anchor="t" anchorCtr="0" compatLnSpc="1">
              <a:prstTxWarp prst="textNoShape">
                <a:avLst/>
              </a:prstTxWarp>
              <a:normAutofit fontScale="90000" lnSpcReduction="20000"/>
            </a:bodyPr>
            <a:lstStyle/>
            <a:p>
              <a:pPr marL="0" marR="0" lvl="0" indent="0" algn="ctr" defTabSz="912972" rtl="0" eaLnBrk="1" fontAlgn="base" latinLnBrk="0" hangingPunct="1">
                <a:lnSpc>
                  <a:spcPct val="100000"/>
                </a:lnSpc>
                <a:spcBef>
                  <a:spcPct val="0"/>
                </a:spcBef>
                <a:spcAft>
                  <a:spcPct val="0"/>
                </a:spcAft>
                <a:buClrTx/>
                <a:buSzTx/>
                <a:buFontTx/>
                <a:buNone/>
                <a:tabLst/>
                <a:defRPr/>
              </a:pPr>
              <a:r>
                <a:rPr kumimoji="0" lang="en-US" altLang="zh-TW" sz="3000" b="0" i="0" u="none" strike="noStrike" kern="1200" cap="none" spc="0" normalizeH="0" baseline="0" noProof="0" dirty="0">
                  <a:ln>
                    <a:noFill/>
                  </a:ln>
                  <a:effectLst/>
                  <a:uLnTx/>
                  <a:uFillTx/>
                  <a:latin typeface="+mj-lt"/>
                  <a:ea typeface="ＭＳ Ｐゴシック" pitchFamily="34" charset="-128"/>
                  <a:cs typeface="ＭＳ Ｐゴシック" charset="-128"/>
                </a:rPr>
                <a:t>partial</a:t>
              </a:r>
              <a:endParaRPr kumimoji="0" lang="zh-TW" altLang="en-US" sz="3000" b="0" i="0" u="none" strike="noStrike" kern="1200" cap="none" spc="0" normalizeH="0" baseline="0" noProof="0" dirty="0">
                <a:ln>
                  <a:noFill/>
                </a:ln>
                <a:effectLst/>
                <a:uLnTx/>
                <a:uFillTx/>
                <a:latin typeface="+mj-lt"/>
                <a:ea typeface="ＭＳ Ｐゴシック" pitchFamily="34" charset="-128"/>
                <a:cs typeface="ＭＳ Ｐゴシック" charset="-128"/>
              </a:endParaRPr>
            </a:p>
          </p:txBody>
        </p:sp>
      </p:grpSp>
      <p:grpSp>
        <p:nvGrpSpPr>
          <p:cNvPr id="13" name="Group 59"/>
          <p:cNvGrpSpPr/>
          <p:nvPr/>
        </p:nvGrpSpPr>
        <p:grpSpPr>
          <a:xfrm>
            <a:off x="5268641" y="4847809"/>
            <a:ext cx="2880000" cy="1416759"/>
            <a:chOff x="5317393" y="4416655"/>
            <a:chExt cx="2880000" cy="1416759"/>
          </a:xfrm>
        </p:grpSpPr>
        <p:grpSp>
          <p:nvGrpSpPr>
            <p:cNvPr id="14" name="Group 86"/>
            <p:cNvGrpSpPr/>
            <p:nvPr/>
          </p:nvGrpSpPr>
          <p:grpSpPr>
            <a:xfrm>
              <a:off x="5317393" y="5000540"/>
              <a:ext cx="2880000" cy="523220"/>
              <a:chOff x="2839668" y="1597116"/>
              <a:chExt cx="4800600" cy="523220"/>
            </a:xfrm>
          </p:grpSpPr>
          <p:cxnSp>
            <p:nvCxnSpPr>
              <p:cNvPr id="88" name="直線接點 21"/>
              <p:cNvCxnSpPr/>
              <p:nvPr/>
            </p:nvCxnSpPr>
            <p:spPr>
              <a:xfrm>
                <a:off x="2839668" y="1995802"/>
                <a:ext cx="900112"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9" name="文字方塊 24"/>
              <p:cNvSpPr txBox="1"/>
              <p:nvPr/>
            </p:nvSpPr>
            <p:spPr>
              <a:xfrm>
                <a:off x="5516881" y="1597116"/>
                <a:ext cx="685801" cy="523220"/>
              </a:xfrm>
              <a:prstGeom prst="rect">
                <a:avLst/>
              </a:prstGeom>
              <a:noFill/>
            </p:spPr>
            <p:txBody>
              <a:bodyPr wrap="square" rtlCol="0">
                <a:spAutoFit/>
              </a:bodyPr>
              <a:lstStyle/>
              <a:p>
                <a:r>
                  <a:rPr lang="en-US" altLang="zh-TW" sz="2800" dirty="0"/>
                  <a:t>…</a:t>
                </a:r>
                <a:endParaRPr lang="zh-TW" altLang="en-US" sz="2800" dirty="0"/>
              </a:p>
            </p:txBody>
          </p:sp>
          <p:cxnSp>
            <p:nvCxnSpPr>
              <p:cNvPr id="90" name="直線接點 25"/>
              <p:cNvCxnSpPr/>
              <p:nvPr/>
            </p:nvCxnSpPr>
            <p:spPr>
              <a:xfrm>
                <a:off x="3753105" y="1995802"/>
                <a:ext cx="1860232"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線接點 28"/>
              <p:cNvCxnSpPr/>
              <p:nvPr/>
            </p:nvCxnSpPr>
            <p:spPr>
              <a:xfrm>
                <a:off x="6268668" y="1995802"/>
                <a:ext cx="1371600"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91"/>
            <p:cNvGrpSpPr/>
            <p:nvPr/>
          </p:nvGrpSpPr>
          <p:grpSpPr>
            <a:xfrm>
              <a:off x="5317393" y="4754768"/>
              <a:ext cx="2880000" cy="523220"/>
              <a:chOff x="2839668" y="1063716"/>
              <a:chExt cx="4800600" cy="523220"/>
            </a:xfrm>
          </p:grpSpPr>
          <p:sp>
            <p:nvSpPr>
              <p:cNvPr id="93" name="文字方塊 31"/>
              <p:cNvSpPr txBox="1"/>
              <p:nvPr/>
            </p:nvSpPr>
            <p:spPr>
              <a:xfrm>
                <a:off x="5501082" y="1063716"/>
                <a:ext cx="685801" cy="523220"/>
              </a:xfrm>
              <a:prstGeom prst="rect">
                <a:avLst/>
              </a:prstGeom>
              <a:noFill/>
            </p:spPr>
            <p:txBody>
              <a:bodyPr wrap="square" rtlCol="0">
                <a:spAutoFit/>
              </a:bodyPr>
              <a:lstStyle/>
              <a:p>
                <a:r>
                  <a:rPr lang="en-US" altLang="zh-TW" sz="2800" dirty="0"/>
                  <a:t>…</a:t>
                </a:r>
                <a:endParaRPr lang="zh-TW" altLang="en-US" sz="2800" dirty="0"/>
              </a:p>
            </p:txBody>
          </p:sp>
          <p:cxnSp>
            <p:nvCxnSpPr>
              <p:cNvPr id="94" name="直線接點 23"/>
              <p:cNvCxnSpPr/>
              <p:nvPr/>
            </p:nvCxnSpPr>
            <p:spPr>
              <a:xfrm>
                <a:off x="2839668" y="1454961"/>
                <a:ext cx="900112" cy="0"/>
              </a:xfrm>
              <a:prstGeom prst="line">
                <a:avLst/>
              </a:prstGeom>
              <a:ln w="76200" cmpd="dbl">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5" name="直線接點 27"/>
              <p:cNvCxnSpPr/>
              <p:nvPr/>
            </p:nvCxnSpPr>
            <p:spPr>
              <a:xfrm>
                <a:off x="3753105" y="1454961"/>
                <a:ext cx="1860232" cy="0"/>
              </a:xfrm>
              <a:prstGeom prst="line">
                <a:avLst/>
              </a:prstGeom>
              <a:ln w="76200" cmpd="dbl">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6" name="直線接點 30"/>
              <p:cNvCxnSpPr/>
              <p:nvPr/>
            </p:nvCxnSpPr>
            <p:spPr>
              <a:xfrm>
                <a:off x="6268668" y="1454961"/>
                <a:ext cx="1371600" cy="0"/>
              </a:xfrm>
              <a:prstGeom prst="line">
                <a:avLst/>
              </a:prstGeom>
              <a:ln w="76200" cmpd="dbl">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6" name="Group 96"/>
            <p:cNvGrpSpPr/>
            <p:nvPr/>
          </p:nvGrpSpPr>
          <p:grpSpPr>
            <a:xfrm>
              <a:off x="5317393" y="5310194"/>
              <a:ext cx="2880000" cy="523220"/>
              <a:chOff x="2839668" y="2206716"/>
              <a:chExt cx="4800600" cy="523220"/>
            </a:xfrm>
          </p:grpSpPr>
          <p:cxnSp>
            <p:nvCxnSpPr>
              <p:cNvPr id="98" name="直線接點 22"/>
              <p:cNvCxnSpPr/>
              <p:nvPr/>
            </p:nvCxnSpPr>
            <p:spPr>
              <a:xfrm>
                <a:off x="2839668" y="2597961"/>
                <a:ext cx="900112" cy="0"/>
              </a:xfrm>
              <a:prstGeom prst="line">
                <a:avLst/>
              </a:prstGeom>
              <a:ln w="76200" cmpd="tri">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99" name="直線接點 26"/>
              <p:cNvCxnSpPr/>
              <p:nvPr/>
            </p:nvCxnSpPr>
            <p:spPr>
              <a:xfrm>
                <a:off x="3753105" y="2597961"/>
                <a:ext cx="1860232" cy="0"/>
              </a:xfrm>
              <a:prstGeom prst="line">
                <a:avLst/>
              </a:prstGeom>
              <a:ln w="76200" cmpd="tri">
                <a:solidFill>
                  <a:schemeClr val="accent3">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0" name="直線接點 29"/>
              <p:cNvCxnSpPr/>
              <p:nvPr/>
            </p:nvCxnSpPr>
            <p:spPr>
              <a:xfrm>
                <a:off x="6268668" y="2597961"/>
                <a:ext cx="1371600" cy="0"/>
              </a:xfrm>
              <a:prstGeom prst="line">
                <a:avLst/>
              </a:prstGeom>
              <a:ln w="76200" cmpd="tri">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01" name="文字方塊 32"/>
              <p:cNvSpPr txBox="1"/>
              <p:nvPr/>
            </p:nvSpPr>
            <p:spPr>
              <a:xfrm>
                <a:off x="5501082" y="2206716"/>
                <a:ext cx="685801" cy="523220"/>
              </a:xfrm>
              <a:prstGeom prst="rect">
                <a:avLst/>
              </a:prstGeom>
              <a:noFill/>
            </p:spPr>
            <p:txBody>
              <a:bodyPr wrap="square" rtlCol="0">
                <a:spAutoFit/>
              </a:bodyPr>
              <a:lstStyle/>
              <a:p>
                <a:r>
                  <a:rPr lang="en-US" altLang="zh-TW" sz="2800" dirty="0"/>
                  <a:t>…</a:t>
                </a:r>
                <a:endParaRPr lang="zh-TW" altLang="en-US" sz="2800" dirty="0"/>
              </a:p>
            </p:txBody>
          </p:sp>
        </p:grpSp>
        <p:sp>
          <p:nvSpPr>
            <p:cNvPr id="102" name="標題 1"/>
            <p:cNvSpPr txBox="1">
              <a:spLocks/>
            </p:cNvSpPr>
            <p:nvPr/>
          </p:nvSpPr>
          <p:spPr bwMode="auto">
            <a:xfrm>
              <a:off x="5730016" y="4416655"/>
              <a:ext cx="2041563" cy="435955"/>
            </a:xfrm>
            <a:prstGeom prst="rect">
              <a:avLst/>
            </a:prstGeom>
            <a:noFill/>
            <a:ln w="9525">
              <a:noFill/>
              <a:miter lim="800000"/>
              <a:headEnd/>
              <a:tailEnd/>
            </a:ln>
          </p:spPr>
          <p:txBody>
            <a:bodyPr vert="horz" wrap="square" lIns="91439" tIns="45719" rIns="91439" bIns="45719" numCol="1" anchor="t" anchorCtr="0" compatLnSpc="1">
              <a:prstTxWarp prst="textNoShape">
                <a:avLst/>
              </a:prstTxWarp>
              <a:noAutofit/>
            </a:bodyPr>
            <a:lstStyle/>
            <a:p>
              <a:pPr marL="0" marR="0" lvl="0" indent="0" algn="ctr" defTabSz="912972" rtl="0" eaLnBrk="1" fontAlgn="base" latinLnBrk="0" hangingPunct="1">
                <a:lnSpc>
                  <a:spcPct val="100000"/>
                </a:lnSpc>
                <a:spcBef>
                  <a:spcPct val="0"/>
                </a:spcBef>
                <a:spcAft>
                  <a:spcPct val="0"/>
                </a:spcAft>
                <a:buClrTx/>
                <a:buSzTx/>
                <a:buFontTx/>
                <a:buNone/>
                <a:tabLst/>
                <a:defRPr/>
              </a:pPr>
              <a:r>
                <a:rPr kumimoji="0" lang="en-US" altLang="zh-TW" sz="2700" b="0" i="0" u="none" strike="noStrike" kern="1200" cap="none" spc="0" normalizeH="0" baseline="0" noProof="0" dirty="0">
                  <a:ln>
                    <a:noFill/>
                  </a:ln>
                  <a:effectLst/>
                  <a:uLnTx/>
                  <a:uFillTx/>
                  <a:latin typeface="+mj-lt"/>
                  <a:ea typeface="ＭＳ Ｐゴシック" pitchFamily="34" charset="-128"/>
                  <a:cs typeface="ＭＳ Ｐゴシック" charset="-128"/>
                </a:rPr>
                <a:t>weighted</a:t>
              </a:r>
              <a:endParaRPr kumimoji="0" lang="zh-TW" altLang="en-US" sz="2700" b="0" i="0" u="none" strike="noStrike" kern="1200" cap="none" spc="0" normalizeH="0" baseline="0" noProof="0" dirty="0">
                <a:ln>
                  <a:noFill/>
                </a:ln>
                <a:effectLst/>
                <a:uLnTx/>
                <a:uFillTx/>
                <a:latin typeface="+mj-lt"/>
                <a:ea typeface="ＭＳ Ｐゴシック" pitchFamily="34" charset="-128"/>
                <a:cs typeface="ＭＳ Ｐゴシック" charset="-128"/>
              </a:endParaRPr>
            </a:p>
          </p:txBody>
        </p:sp>
      </p:grpSp>
      <p:pic>
        <p:nvPicPr>
          <p:cNvPr id="2" name="Picture 1">
            <a:extLst>
              <a:ext uri="{FF2B5EF4-FFF2-40B4-BE49-F238E27FC236}">
                <a16:creationId xmlns:a16="http://schemas.microsoft.com/office/drawing/2014/main" id="{B553A245-59DD-D340-8033-C3D75273D978}"/>
              </a:ext>
            </a:extLst>
          </p:cNvPr>
          <p:cNvPicPr>
            <a:picLocks noChangeAspect="1"/>
          </p:cNvPicPr>
          <p:nvPr/>
        </p:nvPicPr>
        <p:blipFill rotWithShape="1">
          <a:blip r:embed="rId2"/>
          <a:srcRect r="14984"/>
          <a:stretch/>
        </p:blipFill>
        <p:spPr>
          <a:xfrm>
            <a:off x="1651499" y="2341627"/>
            <a:ext cx="5938490" cy="2438210"/>
          </a:xfrm>
          <a:prstGeom prst="rect">
            <a:avLst/>
          </a:prstGeom>
        </p:spPr>
      </p:pic>
    </p:spTree>
    <p:extLst>
      <p:ext uri="{BB962C8B-B14F-4D97-AF65-F5344CB8AC3E}">
        <p14:creationId xmlns:p14="http://schemas.microsoft.com/office/powerpoint/2010/main" val="420357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D5977EC-DAE4-2B40-81E6-55B2275E43E2}"/>
              </a:ext>
            </a:extLst>
          </p:cNvPr>
          <p:cNvPicPr>
            <a:picLocks noChangeAspect="1"/>
          </p:cNvPicPr>
          <p:nvPr/>
        </p:nvPicPr>
        <p:blipFill>
          <a:blip r:embed="rId2"/>
          <a:stretch>
            <a:fillRect/>
          </a:stretch>
        </p:blipFill>
        <p:spPr>
          <a:xfrm>
            <a:off x="453980" y="174456"/>
            <a:ext cx="8236040" cy="6260039"/>
          </a:xfrm>
          <a:prstGeom prst="rect">
            <a:avLst/>
          </a:prstGeom>
        </p:spPr>
      </p:pic>
    </p:spTree>
    <p:extLst>
      <p:ext uri="{BB962C8B-B14F-4D97-AF65-F5344CB8AC3E}">
        <p14:creationId xmlns:p14="http://schemas.microsoft.com/office/powerpoint/2010/main" val="2321946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Alternative sampling procedures.</a:t>
            </a:r>
            <a:br>
              <a:rPr lang="en-US" sz="3600" dirty="0"/>
            </a:br>
            <a:endParaRPr lang="en-US" sz="3600" dirty="0"/>
          </a:p>
        </p:txBody>
      </p:sp>
      <p:pic>
        <p:nvPicPr>
          <p:cNvPr id="4" name="Picture 3"/>
          <p:cNvPicPr>
            <a:picLocks noChangeAspect="1"/>
          </p:cNvPicPr>
          <p:nvPr/>
        </p:nvPicPr>
        <p:blipFill>
          <a:blip r:embed="rId2"/>
          <a:stretch>
            <a:fillRect/>
          </a:stretch>
        </p:blipFill>
        <p:spPr>
          <a:xfrm>
            <a:off x="1817935" y="1295940"/>
            <a:ext cx="5508130" cy="5040000"/>
          </a:xfrm>
          <a:prstGeom prst="rect">
            <a:avLst/>
          </a:prstGeom>
        </p:spPr>
      </p:pic>
    </p:spTree>
    <p:extLst>
      <p:ext uri="{BB962C8B-B14F-4D97-AF65-F5344CB8AC3E}">
        <p14:creationId xmlns:p14="http://schemas.microsoft.com/office/powerpoint/2010/main" val="609877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1800" dirty="0"/>
              <a:t>Average bootstrap, AUC values and the number of </a:t>
            </a:r>
            <a:r>
              <a:rPr lang="en-US" sz="1800" dirty="0" err="1"/>
              <a:t>TPs</a:t>
            </a:r>
            <a:r>
              <a:rPr lang="en-US" sz="1800" dirty="0"/>
              <a:t> for 10 and 25 accepted </a:t>
            </a:r>
            <a:r>
              <a:rPr lang="en-US" sz="1800" dirty="0" err="1"/>
              <a:t>FPs</a:t>
            </a:r>
            <a:r>
              <a:rPr lang="en-US" sz="1800" dirty="0"/>
              <a:t> of each method</a:t>
            </a:r>
          </a:p>
        </p:txBody>
      </p:sp>
      <p:pic>
        <p:nvPicPr>
          <p:cNvPr id="4" name="Picture 3"/>
          <p:cNvPicPr>
            <a:picLocks noChangeAspect="1"/>
          </p:cNvPicPr>
          <p:nvPr/>
        </p:nvPicPr>
        <p:blipFill>
          <a:blip r:embed="rId2"/>
          <a:stretch>
            <a:fillRect/>
          </a:stretch>
        </p:blipFill>
        <p:spPr>
          <a:xfrm>
            <a:off x="612934" y="1371600"/>
            <a:ext cx="8048039" cy="5040000"/>
          </a:xfrm>
          <a:prstGeom prst="rect">
            <a:avLst/>
          </a:prstGeom>
        </p:spPr>
      </p:pic>
    </p:spTree>
    <p:extLst>
      <p:ext uri="{BB962C8B-B14F-4D97-AF65-F5344CB8AC3E}">
        <p14:creationId xmlns:p14="http://schemas.microsoft.com/office/powerpoint/2010/main" val="208380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25B558B-ED9A-6641-86AD-09615197BAFF}"/>
              </a:ext>
            </a:extLst>
          </p:cNvPr>
          <p:cNvPicPr>
            <a:picLocks noChangeAspect="1"/>
          </p:cNvPicPr>
          <p:nvPr/>
        </p:nvPicPr>
        <p:blipFill>
          <a:blip r:embed="rId2"/>
          <a:stretch>
            <a:fillRect/>
          </a:stretch>
        </p:blipFill>
        <p:spPr>
          <a:xfrm>
            <a:off x="1768169" y="1266164"/>
            <a:ext cx="5607663" cy="5055696"/>
          </a:xfrm>
          <a:prstGeom prst="rect">
            <a:avLst/>
          </a:prstGeom>
        </p:spPr>
      </p:pic>
      <p:sp>
        <p:nvSpPr>
          <p:cNvPr id="2" name="Title 1"/>
          <p:cNvSpPr>
            <a:spLocks noGrp="1"/>
          </p:cNvSpPr>
          <p:nvPr>
            <p:ph type="title"/>
          </p:nvPr>
        </p:nvSpPr>
        <p:spPr>
          <a:xfrm>
            <a:off x="628650" y="365125"/>
            <a:ext cx="7886700" cy="901039"/>
          </a:xfrm>
        </p:spPr>
        <p:txBody>
          <a:bodyPr>
            <a:normAutofit/>
          </a:bodyPr>
          <a:lstStyle/>
          <a:p>
            <a:r>
              <a:rPr lang="en-US" sz="2600" dirty="0"/>
              <a:t>The bootstrap of </a:t>
            </a:r>
            <a:r>
              <a:rPr lang="en-US" sz="2600" dirty="0" err="1"/>
              <a:t>wpSMSA</a:t>
            </a:r>
            <a:r>
              <a:rPr lang="en-US" sz="2600" dirty="0"/>
              <a:t> versus the average bootstrap of individual aligners.</a:t>
            </a:r>
          </a:p>
        </p:txBody>
      </p:sp>
      <p:sp>
        <p:nvSpPr>
          <p:cNvPr id="6" name="Rectangular Callout 5"/>
          <p:cNvSpPr/>
          <p:nvPr/>
        </p:nvSpPr>
        <p:spPr>
          <a:xfrm>
            <a:off x="5548534" y="4540078"/>
            <a:ext cx="3414732" cy="402166"/>
          </a:xfrm>
          <a:prstGeom prst="wedgeRectCallout">
            <a:avLst>
              <a:gd name="adj1" fmla="val 2102"/>
              <a:gd name="adj2" fmla="val 14387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wpSMSA</a:t>
            </a:r>
            <a:r>
              <a:rPr lang="en-US" dirty="0">
                <a:solidFill>
                  <a:schemeClr val="tx1"/>
                </a:solidFill>
              </a:rPr>
              <a:t> topology == </a:t>
            </a:r>
            <a:r>
              <a:rPr lang="en-US" dirty="0" err="1">
                <a:solidFill>
                  <a:schemeClr val="tx1"/>
                </a:solidFill>
              </a:rPr>
              <a:t>ToL</a:t>
            </a:r>
            <a:endParaRPr lang="en-US" dirty="0"/>
          </a:p>
        </p:txBody>
      </p:sp>
    </p:spTree>
    <p:extLst>
      <p:ext uri="{BB962C8B-B14F-4D97-AF65-F5344CB8AC3E}">
        <p14:creationId xmlns:p14="http://schemas.microsoft.com/office/powerpoint/2010/main" val="3221913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4F4B577-17A6-7A4E-B444-3781CC56B802}"/>
              </a:ext>
            </a:extLst>
          </p:cNvPr>
          <p:cNvPicPr>
            <a:picLocks noChangeAspect="1"/>
          </p:cNvPicPr>
          <p:nvPr/>
        </p:nvPicPr>
        <p:blipFill>
          <a:blip r:embed="rId2"/>
          <a:stretch>
            <a:fillRect/>
          </a:stretch>
        </p:blipFill>
        <p:spPr>
          <a:xfrm>
            <a:off x="474685" y="305309"/>
            <a:ext cx="8194630" cy="6082612"/>
          </a:xfrm>
          <a:prstGeom prst="rect">
            <a:avLst/>
          </a:prstGeom>
        </p:spPr>
      </p:pic>
      <p:sp>
        <p:nvSpPr>
          <p:cNvPr id="3" name="矩形 2">
            <a:extLst>
              <a:ext uri="{FF2B5EF4-FFF2-40B4-BE49-F238E27FC236}">
                <a16:creationId xmlns:a16="http://schemas.microsoft.com/office/drawing/2014/main" id="{04A8627E-2428-9DEE-FAD8-DBE7794533A9}"/>
              </a:ext>
            </a:extLst>
          </p:cNvPr>
          <p:cNvSpPr/>
          <p:nvPr/>
        </p:nvSpPr>
        <p:spPr>
          <a:xfrm>
            <a:off x="712447" y="3713698"/>
            <a:ext cx="7898620" cy="261978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文字方塊 4">
            <a:extLst>
              <a:ext uri="{FF2B5EF4-FFF2-40B4-BE49-F238E27FC236}">
                <a16:creationId xmlns:a16="http://schemas.microsoft.com/office/drawing/2014/main" id="{01018F05-1DF6-FCB5-C864-A9B6244A720A}"/>
              </a:ext>
            </a:extLst>
          </p:cNvPr>
          <p:cNvSpPr txBox="1"/>
          <p:nvPr/>
        </p:nvSpPr>
        <p:spPr>
          <a:xfrm>
            <a:off x="712447" y="3713698"/>
            <a:ext cx="1080873" cy="307777"/>
          </a:xfrm>
          <a:prstGeom prst="rect">
            <a:avLst/>
          </a:prstGeom>
          <a:noFill/>
        </p:spPr>
        <p:txBody>
          <a:bodyPr wrap="none" rtlCol="0">
            <a:spAutoFit/>
          </a:bodyPr>
          <a:lstStyle/>
          <a:p>
            <a:r>
              <a:rPr kumimoji="1" lang="en-US" altLang="zh-TW" sz="1400" dirty="0">
                <a:solidFill>
                  <a:schemeClr val="accent1"/>
                </a:solidFill>
              </a:rPr>
              <a:t>Correct Tree</a:t>
            </a:r>
            <a:endParaRPr kumimoji="1" lang="zh-TW" altLang="en-US" sz="1400" dirty="0">
              <a:solidFill>
                <a:schemeClr val="accent1"/>
              </a:solidFill>
            </a:endParaRPr>
          </a:p>
        </p:txBody>
      </p:sp>
    </p:spTree>
    <p:extLst>
      <p:ext uri="{BB962C8B-B14F-4D97-AF65-F5344CB8AC3E}">
        <p14:creationId xmlns:p14="http://schemas.microsoft.com/office/powerpoint/2010/main" val="403535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The average bootstrap and AUC (red line) of concatenating different number of aligners.</a:t>
            </a:r>
            <a:br>
              <a:rPr lang="en-US" sz="2000" dirty="0"/>
            </a:br>
            <a:endParaRPr lang="en-US" sz="2000" dirty="0"/>
          </a:p>
        </p:txBody>
      </p:sp>
      <p:pic>
        <p:nvPicPr>
          <p:cNvPr id="4" name="Picture 3"/>
          <p:cNvPicPr>
            <a:picLocks noChangeAspect="1"/>
          </p:cNvPicPr>
          <p:nvPr/>
        </p:nvPicPr>
        <p:blipFill>
          <a:blip r:embed="rId2"/>
          <a:stretch>
            <a:fillRect/>
          </a:stretch>
        </p:blipFill>
        <p:spPr>
          <a:xfrm>
            <a:off x="1817379" y="1316791"/>
            <a:ext cx="5509241" cy="5040000"/>
          </a:xfrm>
          <a:prstGeom prst="rect">
            <a:avLst/>
          </a:prstGeom>
        </p:spPr>
      </p:pic>
    </p:spTree>
    <p:extLst>
      <p:ext uri="{BB962C8B-B14F-4D97-AF65-F5344CB8AC3E}">
        <p14:creationId xmlns:p14="http://schemas.microsoft.com/office/powerpoint/2010/main" val="2376756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23866" y="2719705"/>
            <a:ext cx="2438095" cy="3829529"/>
            <a:chOff x="323866" y="2719705"/>
            <a:chExt cx="2438095" cy="3829529"/>
          </a:xfrm>
        </p:grpSpPr>
        <p:pic>
          <p:nvPicPr>
            <p:cNvPr id="2" name="Picture 1" descr="top_reviewer.jpg"/>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323866" y="2719705"/>
              <a:ext cx="2438095" cy="3533471"/>
            </a:xfrm>
            <a:prstGeom prst="rect">
              <a:avLst/>
            </a:prstGeom>
          </p:spPr>
        </p:pic>
        <p:sp>
          <p:nvSpPr>
            <p:cNvPr id="3" name="TextBox 2"/>
            <p:cNvSpPr txBox="1"/>
            <p:nvPr/>
          </p:nvSpPr>
          <p:spPr>
            <a:xfrm>
              <a:off x="915632" y="6179902"/>
              <a:ext cx="1138653" cy="369332"/>
            </a:xfrm>
            <a:prstGeom prst="rect">
              <a:avLst/>
            </a:prstGeom>
            <a:noFill/>
          </p:spPr>
          <p:txBody>
            <a:bodyPr wrap="none" rtlCol="0">
              <a:spAutoFit/>
            </a:bodyPr>
            <a:lstStyle/>
            <a:p>
              <a:r>
                <a:rPr lang="en-US" dirty="0"/>
                <a:t>reviewer</a:t>
              </a:r>
            </a:p>
          </p:txBody>
        </p:sp>
      </p:grpSp>
      <p:sp>
        <p:nvSpPr>
          <p:cNvPr id="7" name="Rectangular Callout 6"/>
          <p:cNvSpPr/>
          <p:nvPr/>
        </p:nvSpPr>
        <p:spPr>
          <a:xfrm>
            <a:off x="515092" y="559474"/>
            <a:ext cx="8188193" cy="1725084"/>
          </a:xfrm>
          <a:prstGeom prst="wedgeRectCallout">
            <a:avLst>
              <a:gd name="adj1" fmla="val -29869"/>
              <a:gd name="adj2" fmla="val 89288"/>
            </a:avLst>
          </a:prstGeom>
          <a:no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lumMod val="75000"/>
                    <a:lumOff val="25000"/>
                  </a:schemeClr>
                </a:solidFill>
              </a:rPr>
              <a:t>With real-life-size datasets, SATe-approach becomes useful and that should be included. (Wong et al. included seven somewhat arbitrarily chosen methods to demonstrate a problem. Any method that claims to *solve* the problem should beat the best existing methods and not to follow their decisions for a toy example.)</a:t>
            </a:r>
          </a:p>
        </p:txBody>
      </p:sp>
      <p:grpSp>
        <p:nvGrpSpPr>
          <p:cNvPr id="12" name="Group 11"/>
          <p:cNvGrpSpPr/>
          <p:nvPr/>
        </p:nvGrpSpPr>
        <p:grpSpPr>
          <a:xfrm>
            <a:off x="3067521" y="2857222"/>
            <a:ext cx="5822263" cy="1415772"/>
            <a:chOff x="2898782" y="3292391"/>
            <a:chExt cx="5822263" cy="1415772"/>
          </a:xfrm>
        </p:grpSpPr>
        <p:sp>
          <p:nvSpPr>
            <p:cNvPr id="8" name="Rectangle 7"/>
            <p:cNvSpPr/>
            <p:nvPr/>
          </p:nvSpPr>
          <p:spPr>
            <a:xfrm>
              <a:off x="2898782" y="3754056"/>
              <a:ext cx="5822263" cy="954107"/>
            </a:xfrm>
            <a:prstGeom prst="rect">
              <a:avLst/>
            </a:prstGeom>
          </p:spPr>
          <p:txBody>
            <a:bodyPr wrap="square">
              <a:spAutoFit/>
            </a:bodyPr>
            <a:lstStyle/>
            <a:p>
              <a:r>
                <a:rPr lang="en-US" sz="1400" dirty="0"/>
                <a:t>Science. 2008 Jun 20;320(5883):1632-5</a:t>
              </a:r>
            </a:p>
            <a:p>
              <a:r>
                <a:rPr lang="en-US" sz="1400" dirty="0"/>
                <a:t>Phylogeny-aware gap placement prevents errors in sequence alignment and evolutionary analysis.</a:t>
              </a:r>
            </a:p>
            <a:p>
              <a:r>
                <a:rPr lang="en-US" sz="1400" dirty="0"/>
                <a:t>Löytynoja A, Goldman N.</a:t>
              </a:r>
            </a:p>
          </p:txBody>
        </p:sp>
        <p:sp>
          <p:nvSpPr>
            <p:cNvPr id="10" name="TextBox 9"/>
            <p:cNvSpPr txBox="1"/>
            <p:nvPr/>
          </p:nvSpPr>
          <p:spPr>
            <a:xfrm>
              <a:off x="2898782" y="3292391"/>
              <a:ext cx="1190801" cy="461665"/>
            </a:xfrm>
            <a:prstGeom prst="rect">
              <a:avLst/>
            </a:prstGeom>
            <a:noFill/>
          </p:spPr>
          <p:txBody>
            <a:bodyPr wrap="none" rtlCol="0">
              <a:spAutoFit/>
            </a:bodyPr>
            <a:lstStyle/>
            <a:p>
              <a:r>
                <a:rPr lang="en-US" sz="2400" dirty="0">
                  <a:solidFill>
                    <a:schemeClr val="accent1"/>
                  </a:solidFill>
                </a:rPr>
                <a:t>PRANK</a:t>
              </a:r>
            </a:p>
          </p:txBody>
        </p:sp>
      </p:grpSp>
      <p:grpSp>
        <p:nvGrpSpPr>
          <p:cNvPr id="13" name="Group 12"/>
          <p:cNvGrpSpPr/>
          <p:nvPr/>
        </p:nvGrpSpPr>
        <p:grpSpPr>
          <a:xfrm>
            <a:off x="3067521" y="4482351"/>
            <a:ext cx="5635764" cy="1412249"/>
            <a:chOff x="2898782" y="5041854"/>
            <a:chExt cx="5635764" cy="1412249"/>
          </a:xfrm>
        </p:grpSpPr>
        <p:sp>
          <p:nvSpPr>
            <p:cNvPr id="9" name="Rectangle 8"/>
            <p:cNvSpPr/>
            <p:nvPr/>
          </p:nvSpPr>
          <p:spPr>
            <a:xfrm>
              <a:off x="2898782" y="5499996"/>
              <a:ext cx="5635764" cy="954107"/>
            </a:xfrm>
            <a:prstGeom prst="rect">
              <a:avLst/>
            </a:prstGeom>
          </p:spPr>
          <p:txBody>
            <a:bodyPr wrap="square">
              <a:spAutoFit/>
            </a:bodyPr>
            <a:lstStyle/>
            <a:p>
              <a:r>
                <a:rPr lang="en-US" sz="1400" dirty="0"/>
                <a:t>Science. 2009 Jun 19;324(5934):1561-4.</a:t>
              </a:r>
            </a:p>
            <a:p>
              <a:r>
                <a:rPr lang="en-US" sz="1400" dirty="0"/>
                <a:t>Rapid and accurate large-scale </a:t>
              </a:r>
              <a:r>
                <a:rPr lang="en-US" sz="1400" dirty="0" err="1"/>
                <a:t>coestimation</a:t>
              </a:r>
              <a:r>
                <a:rPr lang="en-US" sz="1400" dirty="0"/>
                <a:t> of sequence alignments and phylogenetic trees.</a:t>
              </a:r>
            </a:p>
            <a:p>
              <a:r>
                <a:rPr lang="en-US" sz="1400" dirty="0"/>
                <a:t>Liu K, </a:t>
              </a:r>
              <a:r>
                <a:rPr lang="en-US" sz="1400" dirty="0" err="1"/>
                <a:t>Raghavan</a:t>
              </a:r>
              <a:r>
                <a:rPr lang="en-US" sz="1400" dirty="0"/>
                <a:t> S, </a:t>
              </a:r>
              <a:r>
                <a:rPr lang="en-US" sz="1400" dirty="0" err="1"/>
                <a:t>Nelesen</a:t>
              </a:r>
              <a:r>
                <a:rPr lang="en-US" sz="1400" dirty="0"/>
                <a:t> S, Linder CR, </a:t>
              </a:r>
              <a:r>
                <a:rPr lang="en-US" sz="1400" dirty="0" err="1"/>
                <a:t>Warnow</a:t>
              </a:r>
              <a:r>
                <a:rPr lang="en-US" sz="1400" dirty="0"/>
                <a:t> T.</a:t>
              </a:r>
            </a:p>
          </p:txBody>
        </p:sp>
        <p:sp>
          <p:nvSpPr>
            <p:cNvPr id="11" name="TextBox 10"/>
            <p:cNvSpPr txBox="1"/>
            <p:nvPr/>
          </p:nvSpPr>
          <p:spPr>
            <a:xfrm>
              <a:off x="2898782" y="5041854"/>
              <a:ext cx="856725" cy="461665"/>
            </a:xfrm>
            <a:prstGeom prst="rect">
              <a:avLst/>
            </a:prstGeom>
            <a:noFill/>
          </p:spPr>
          <p:txBody>
            <a:bodyPr wrap="none" rtlCol="0">
              <a:spAutoFit/>
            </a:bodyPr>
            <a:lstStyle/>
            <a:p>
              <a:r>
                <a:rPr lang="en-US" sz="2400" dirty="0">
                  <a:solidFill>
                    <a:schemeClr val="accent1"/>
                  </a:solidFill>
                </a:rPr>
                <a:t>SATe</a:t>
              </a:r>
            </a:p>
          </p:txBody>
        </p:sp>
      </p:grpSp>
    </p:spTree>
    <p:extLst>
      <p:ext uri="{BB962C8B-B14F-4D97-AF65-F5344CB8AC3E}">
        <p14:creationId xmlns:p14="http://schemas.microsoft.com/office/powerpoint/2010/main" val="101752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PFP_PRANK+SATe.png"/>
          <p:cNvPicPr>
            <a:picLocks noChangeAspect="1"/>
          </p:cNvPicPr>
          <p:nvPr/>
        </p:nvPicPr>
        <p:blipFill>
          <a:blip r:embed="rId2" cstate="hqprint">
            <a:extLst>
              <a:ext uri="{28A0092B-C50C-407E-A947-70E740481C1C}">
                <a14:useLocalDpi xmlns:a14="http://schemas.microsoft.com/office/drawing/2010/main"/>
              </a:ext>
            </a:extLst>
          </a:blip>
          <a:srcRect t="6144"/>
          <a:stretch>
            <a:fillRect/>
          </a:stretch>
        </p:blipFill>
        <p:spPr>
          <a:xfrm>
            <a:off x="1326946" y="232306"/>
            <a:ext cx="6490108" cy="6097174"/>
          </a:xfrm>
          <a:prstGeom prst="rect">
            <a:avLst/>
          </a:prstGeom>
        </p:spPr>
      </p:pic>
    </p:spTree>
    <p:extLst>
      <p:ext uri="{BB962C8B-B14F-4D97-AF65-F5344CB8AC3E}">
        <p14:creationId xmlns:p14="http://schemas.microsoft.com/office/powerpoint/2010/main" val="2573484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is-IS" altLang="zh-TW" sz="3600" dirty="0"/>
              <a:t>Felsenstein, J. </a:t>
            </a:r>
            <a:r>
              <a:rPr lang="is-IS" altLang="zh-TW" sz="3600" i="1" dirty="0"/>
              <a:t>Evolution</a:t>
            </a:r>
            <a:r>
              <a:rPr lang="is-IS" altLang="zh-TW" sz="3600" dirty="0"/>
              <a:t> </a:t>
            </a:r>
            <a:r>
              <a:rPr lang="is-IS" altLang="zh-TW" sz="3600" b="1" dirty="0"/>
              <a:t>39</a:t>
            </a:r>
            <a:r>
              <a:rPr lang="is-IS" altLang="zh-TW" sz="3600" dirty="0"/>
              <a:t>, 783–791 (1985).</a:t>
            </a:r>
            <a:endParaRPr kumimoji="1" lang="zh-TW" altLang="en-US" sz="3600" dirty="0"/>
          </a:p>
        </p:txBody>
      </p:sp>
      <p:sp>
        <p:nvSpPr>
          <p:cNvPr id="3" name="內容版面配置區 2"/>
          <p:cNvSpPr>
            <a:spLocks noGrp="1"/>
          </p:cNvSpPr>
          <p:nvPr>
            <p:ph idx="1"/>
          </p:nvPr>
        </p:nvSpPr>
        <p:spPr/>
        <p:txBody>
          <a:bodyPr>
            <a:normAutofit fontScale="92500"/>
          </a:bodyPr>
          <a:lstStyle/>
          <a:p>
            <a:r>
              <a:rPr lang="en-US" altLang="zh-TW" sz="2400" dirty="0">
                <a:latin typeface="+mn-lt"/>
              </a:rPr>
              <a:t>Number 41 on the list is a description of how to apply statistics to phylogenies. </a:t>
            </a:r>
          </a:p>
          <a:p>
            <a:r>
              <a:rPr lang="en-US" altLang="zh-TW" sz="2400" dirty="0">
                <a:latin typeface="+mn-lt"/>
              </a:rPr>
              <a:t>In 1984, evolutionary biologist Joe </a:t>
            </a:r>
            <a:r>
              <a:rPr lang="en-US" altLang="zh-TW" sz="2400" dirty="0" err="1">
                <a:latin typeface="+mn-lt"/>
              </a:rPr>
              <a:t>Felsenstein</a:t>
            </a:r>
            <a:r>
              <a:rPr lang="en-US" altLang="zh-TW" sz="2400" dirty="0">
                <a:latin typeface="+mn-lt"/>
              </a:rPr>
              <a:t> of the University of Washington in Seattle adapted a statistical tool known as the bootstrap to infer the accuracy of different parts of an evolutionary tree. The bootstrap involves resampling data from a set many times over, then using the variation in the resulting estimates to determine the confidence for individual branches.</a:t>
            </a:r>
          </a:p>
          <a:p>
            <a:r>
              <a:rPr lang="en-US" altLang="zh-TW" sz="2400" dirty="0">
                <a:latin typeface="+mn-lt"/>
              </a:rPr>
              <a:t>Although the paper was slow to amass citations, it rapidly grew in popularity in the 1990s and 2000s as molecular biologists recognized the need to attach such intervals to their predictions.</a:t>
            </a:r>
            <a:endParaRPr kumimoji="1" lang="zh-TW" altLang="en-US" sz="2400" dirty="0">
              <a:latin typeface="+mn-lt"/>
            </a:endParaRPr>
          </a:p>
        </p:txBody>
      </p:sp>
      <p:sp>
        <p:nvSpPr>
          <p:cNvPr id="4" name="文字方塊 3"/>
          <p:cNvSpPr txBox="1"/>
          <p:nvPr/>
        </p:nvSpPr>
        <p:spPr>
          <a:xfrm>
            <a:off x="2510133" y="6537969"/>
            <a:ext cx="6633867" cy="276999"/>
          </a:xfrm>
          <a:prstGeom prst="rect">
            <a:avLst/>
          </a:prstGeom>
          <a:noFill/>
        </p:spPr>
        <p:txBody>
          <a:bodyPr wrap="none" rtlCol="0">
            <a:spAutoFit/>
          </a:bodyPr>
          <a:lstStyle/>
          <a:p>
            <a:pPr algn="r"/>
            <a:r>
              <a:rPr lang="nl-NL" altLang="zh-TW" sz="1200" dirty="0">
                <a:solidFill>
                  <a:schemeClr val="bg1"/>
                </a:solidFill>
              </a:rPr>
              <a:t>Credit </a:t>
            </a:r>
            <a:r>
              <a:rPr lang="nl-NL" altLang="zh-TW" sz="1200" dirty="0" err="1">
                <a:solidFill>
                  <a:schemeClr val="bg1"/>
                </a:solidFill>
              </a:rPr>
              <a:t>by</a:t>
            </a:r>
            <a:r>
              <a:rPr lang="nl-NL" altLang="zh-TW" sz="1200" dirty="0">
                <a:solidFill>
                  <a:schemeClr val="bg1"/>
                </a:solidFill>
              </a:rPr>
              <a:t>  The top 100 papers. Van Noorden R, Maher B, </a:t>
            </a:r>
            <a:r>
              <a:rPr lang="nl-NL" altLang="zh-TW" sz="1200" dirty="0" err="1">
                <a:solidFill>
                  <a:schemeClr val="bg1"/>
                </a:solidFill>
              </a:rPr>
              <a:t>Nuzzo</a:t>
            </a:r>
            <a:r>
              <a:rPr lang="nl-NL" altLang="zh-TW" sz="1200" dirty="0">
                <a:solidFill>
                  <a:schemeClr val="bg1"/>
                </a:solidFill>
              </a:rPr>
              <a:t> R. </a:t>
            </a:r>
            <a:r>
              <a:rPr lang="nl-NL" altLang="zh-TW" sz="1200" i="1" dirty="0">
                <a:solidFill>
                  <a:schemeClr val="bg1"/>
                </a:solidFill>
              </a:rPr>
              <a:t>Nature</a:t>
            </a:r>
            <a:r>
              <a:rPr lang="nl-NL" altLang="zh-TW" sz="1200" dirty="0">
                <a:solidFill>
                  <a:schemeClr val="bg1"/>
                </a:solidFill>
              </a:rPr>
              <a:t>. 2014 </a:t>
            </a:r>
            <a:r>
              <a:rPr lang="nl-NL" altLang="zh-TW" sz="1200" dirty="0" err="1">
                <a:solidFill>
                  <a:schemeClr val="bg1"/>
                </a:solidFill>
              </a:rPr>
              <a:t>Oct</a:t>
            </a:r>
            <a:r>
              <a:rPr lang="nl-NL" altLang="zh-TW" sz="1200" dirty="0">
                <a:solidFill>
                  <a:schemeClr val="bg1"/>
                </a:solidFill>
              </a:rPr>
              <a:t> 30;514(7524):550-3</a:t>
            </a:r>
            <a:endParaRPr kumimoji="1" lang="zh-TW" altLang="en-US" sz="1200" dirty="0">
              <a:solidFill>
                <a:schemeClr val="bg1"/>
              </a:solidFill>
            </a:endParaRPr>
          </a:p>
        </p:txBody>
      </p:sp>
    </p:spTree>
    <p:extLst>
      <p:ext uri="{BB962C8B-B14F-4D97-AF65-F5344CB8AC3E}">
        <p14:creationId xmlns:p14="http://schemas.microsoft.com/office/powerpoint/2010/main" val="3984378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5FC5C50-F11B-9C46-A961-D1E4E72DC00D}"/>
              </a:ext>
            </a:extLst>
          </p:cNvPr>
          <p:cNvPicPr>
            <a:picLocks noChangeAspect="1"/>
          </p:cNvPicPr>
          <p:nvPr/>
        </p:nvPicPr>
        <p:blipFill>
          <a:blip r:embed="rId2"/>
          <a:stretch>
            <a:fillRect/>
          </a:stretch>
        </p:blipFill>
        <p:spPr>
          <a:xfrm>
            <a:off x="0" y="405632"/>
            <a:ext cx="9144000" cy="6046735"/>
          </a:xfrm>
          <a:prstGeom prst="rect">
            <a:avLst/>
          </a:prstGeom>
        </p:spPr>
      </p:pic>
    </p:spTree>
    <p:extLst>
      <p:ext uri="{BB962C8B-B14F-4D97-AF65-F5344CB8AC3E}">
        <p14:creationId xmlns:p14="http://schemas.microsoft.com/office/powerpoint/2010/main" val="931767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Recap</a:t>
            </a:r>
            <a:endParaRPr kumimoji="1" lang="zh-TW" altLang="en-US" dirty="0"/>
          </a:p>
        </p:txBody>
      </p:sp>
      <p:sp>
        <p:nvSpPr>
          <p:cNvPr id="3" name="內容版面配置區 2"/>
          <p:cNvSpPr>
            <a:spLocks noGrp="1"/>
          </p:cNvSpPr>
          <p:nvPr>
            <p:ph idx="1"/>
          </p:nvPr>
        </p:nvSpPr>
        <p:spPr/>
        <p:txBody>
          <a:bodyPr/>
          <a:lstStyle/>
          <a:p>
            <a:r>
              <a:rPr kumimoji="1" lang="en-US" altLang="zh-TW" dirty="0"/>
              <a:t>How to use sampling to enrich signal-to-noise ratio?</a:t>
            </a:r>
          </a:p>
          <a:p>
            <a:r>
              <a:rPr kumimoji="1" lang="en-US" altLang="zh-TW" dirty="0"/>
              <a:t>Which alignment should I use?</a:t>
            </a:r>
            <a:endParaRPr kumimoji="1" lang="zh-TW" altLang="en-US" dirty="0"/>
          </a:p>
        </p:txBody>
      </p:sp>
    </p:spTree>
    <p:extLst>
      <p:ext uri="{BB962C8B-B14F-4D97-AF65-F5344CB8AC3E}">
        <p14:creationId xmlns:p14="http://schemas.microsoft.com/office/powerpoint/2010/main" val="3381049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CA6A421C-BA6E-5B44-B713-DA51EB60CE1A}"/>
              </a:ext>
            </a:extLst>
          </p:cNvPr>
          <p:cNvSpPr>
            <a:spLocks noGrp="1"/>
          </p:cNvSpPr>
          <p:nvPr>
            <p:ph type="title"/>
          </p:nvPr>
        </p:nvSpPr>
        <p:spPr/>
        <p:txBody>
          <a:bodyPr/>
          <a:lstStyle/>
          <a:p>
            <a:r>
              <a:rPr lang="en-US" dirty="0"/>
              <a:t>Boosting Felsenstein Phylogenetic Bootstrap</a:t>
            </a:r>
          </a:p>
        </p:txBody>
      </p:sp>
      <p:sp>
        <p:nvSpPr>
          <p:cNvPr id="4" name="內容版面配置區 3">
            <a:extLst>
              <a:ext uri="{FF2B5EF4-FFF2-40B4-BE49-F238E27FC236}">
                <a16:creationId xmlns:a16="http://schemas.microsoft.com/office/drawing/2014/main" id="{B5315983-8EA1-B642-A61B-41644F9DA0AA}"/>
              </a:ext>
            </a:extLst>
          </p:cNvPr>
          <p:cNvSpPr>
            <a:spLocks noGrp="1"/>
          </p:cNvSpPr>
          <p:nvPr>
            <p:ph idx="1"/>
          </p:nvPr>
        </p:nvSpPr>
        <p:spPr>
          <a:xfrm>
            <a:off x="628650" y="1562986"/>
            <a:ext cx="7886700" cy="1371599"/>
          </a:xfrm>
        </p:spPr>
        <p:txBody>
          <a:bodyPr>
            <a:normAutofit fontScale="85000" lnSpcReduction="20000"/>
          </a:bodyPr>
          <a:lstStyle/>
          <a:p>
            <a:r>
              <a:rPr lang="en-US" altLang="zh-TW" sz="2000" i="1" dirty="0"/>
              <a:t>transfer distance</a:t>
            </a:r>
            <a:r>
              <a:rPr lang="en-US" altLang="zh-TW" sz="2000" dirty="0"/>
              <a:t>, (</a:t>
            </a:r>
            <a:r>
              <a:rPr lang="en-US" altLang="zh-TW" sz="2000" dirty="0" err="1"/>
              <a:t>b,b</a:t>
            </a:r>
            <a:r>
              <a:rPr lang="en-US" altLang="zh-TW" sz="2000" dirty="0"/>
              <a:t>*) :  a branch b of the reference tree T and a branch b* of a bootstrap tree T* is equal to the number of taxa that must be transferred (or removed), in order to make both branches identical</a:t>
            </a:r>
          </a:p>
          <a:p>
            <a:r>
              <a:rPr lang="en-US" altLang="zh-TW" sz="2000" dirty="0"/>
              <a:t>Felsenstein (FBP) and transfer (TBE) bootstrap supports on the same tree with 9,147 HIV-1M pol sequences</a:t>
            </a:r>
            <a:endParaRPr lang="en-US" sz="2000" dirty="0"/>
          </a:p>
        </p:txBody>
      </p:sp>
      <p:sp>
        <p:nvSpPr>
          <p:cNvPr id="5" name="矩形 4">
            <a:extLst>
              <a:ext uri="{FF2B5EF4-FFF2-40B4-BE49-F238E27FC236}">
                <a16:creationId xmlns:a16="http://schemas.microsoft.com/office/drawing/2014/main" id="{A2CFB754-67C6-BB42-AB70-75C892547A3F}"/>
              </a:ext>
            </a:extLst>
          </p:cNvPr>
          <p:cNvSpPr/>
          <p:nvPr/>
        </p:nvSpPr>
        <p:spPr>
          <a:xfrm>
            <a:off x="-1" y="6538640"/>
            <a:ext cx="9144000" cy="307777"/>
          </a:xfrm>
          <a:prstGeom prst="rect">
            <a:avLst/>
          </a:prstGeom>
        </p:spPr>
        <p:txBody>
          <a:bodyPr wrap="square">
            <a:spAutoFit/>
          </a:bodyPr>
          <a:lstStyle/>
          <a:p>
            <a:pPr algn="r" fontAlgn="base"/>
            <a:r>
              <a:rPr lang="en-US" altLang="zh-TW" sz="1400" dirty="0">
                <a:solidFill>
                  <a:schemeClr val="bg1"/>
                </a:solidFill>
              </a:rPr>
              <a:t>Lemoine, F. et al. Renewing </a:t>
            </a:r>
            <a:r>
              <a:rPr lang="en-US" altLang="zh-TW" sz="1400" dirty="0" err="1">
                <a:solidFill>
                  <a:schemeClr val="bg1"/>
                </a:solidFill>
              </a:rPr>
              <a:t>Felsenstein’s</a:t>
            </a:r>
            <a:r>
              <a:rPr lang="en-US" altLang="zh-TW" sz="1400" dirty="0">
                <a:solidFill>
                  <a:schemeClr val="bg1"/>
                </a:solidFill>
              </a:rPr>
              <a:t> phylogenetic bootstrap in the era of big data. </a:t>
            </a:r>
            <a:r>
              <a:rPr lang="en-US" altLang="zh-TW" sz="1400" i="1" dirty="0">
                <a:solidFill>
                  <a:schemeClr val="bg1"/>
                </a:solidFill>
              </a:rPr>
              <a:t>Nature</a:t>
            </a:r>
            <a:r>
              <a:rPr lang="en-US" altLang="zh-TW" sz="1400" dirty="0">
                <a:solidFill>
                  <a:schemeClr val="bg1"/>
                </a:solidFill>
              </a:rPr>
              <a:t> 556, 452–456 (2018).</a:t>
            </a:r>
          </a:p>
        </p:txBody>
      </p:sp>
      <p:pic>
        <p:nvPicPr>
          <p:cNvPr id="6" name="圖片 5">
            <a:extLst>
              <a:ext uri="{FF2B5EF4-FFF2-40B4-BE49-F238E27FC236}">
                <a16:creationId xmlns:a16="http://schemas.microsoft.com/office/drawing/2014/main" id="{11601A9D-1F5B-E149-8221-F347ECF086DA}"/>
              </a:ext>
            </a:extLst>
          </p:cNvPr>
          <p:cNvPicPr>
            <a:picLocks noChangeAspect="1"/>
          </p:cNvPicPr>
          <p:nvPr/>
        </p:nvPicPr>
        <p:blipFill>
          <a:blip r:embed="rId2"/>
          <a:stretch>
            <a:fillRect/>
          </a:stretch>
        </p:blipFill>
        <p:spPr>
          <a:xfrm>
            <a:off x="1646717" y="2934585"/>
            <a:ext cx="5850565" cy="3321931"/>
          </a:xfrm>
          <a:prstGeom prst="rect">
            <a:avLst/>
          </a:prstGeom>
        </p:spPr>
      </p:pic>
    </p:spTree>
    <p:extLst>
      <p:ext uri="{BB962C8B-B14F-4D97-AF65-F5344CB8AC3E}">
        <p14:creationId xmlns:p14="http://schemas.microsoft.com/office/powerpoint/2010/main" val="3115397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643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is-IS" altLang="zh-TW" sz="3600" dirty="0"/>
              <a:t>Felsenstein, J. </a:t>
            </a:r>
            <a:r>
              <a:rPr lang="is-IS" altLang="zh-TW" sz="3600" i="1" dirty="0"/>
              <a:t>Evolution</a:t>
            </a:r>
            <a:r>
              <a:rPr lang="is-IS" altLang="zh-TW" sz="3600" dirty="0"/>
              <a:t> </a:t>
            </a:r>
            <a:r>
              <a:rPr lang="is-IS" altLang="zh-TW" sz="3600" b="1" dirty="0"/>
              <a:t>39</a:t>
            </a:r>
            <a:r>
              <a:rPr lang="is-IS" altLang="zh-TW" sz="3600" dirty="0"/>
              <a:t>, 783–791 (1985).</a:t>
            </a:r>
            <a:endParaRPr kumimoji="1" lang="zh-TW" altLang="en-US" sz="3200" dirty="0"/>
          </a:p>
        </p:txBody>
      </p:sp>
      <p:sp>
        <p:nvSpPr>
          <p:cNvPr id="3" name="內容版面配置區 2"/>
          <p:cNvSpPr>
            <a:spLocks noGrp="1"/>
          </p:cNvSpPr>
          <p:nvPr>
            <p:ph idx="1"/>
          </p:nvPr>
        </p:nvSpPr>
        <p:spPr/>
        <p:txBody>
          <a:bodyPr>
            <a:normAutofit/>
          </a:bodyPr>
          <a:lstStyle/>
          <a:p>
            <a:pPr marL="0" indent="0">
              <a:buNone/>
            </a:pPr>
            <a:r>
              <a:rPr lang="en-US" altLang="zh-TW" sz="2400" dirty="0" err="1">
                <a:latin typeface="+mn-lt"/>
              </a:rPr>
              <a:t>Felsenstein</a:t>
            </a:r>
            <a:r>
              <a:rPr lang="en-US" altLang="zh-TW" sz="2400" dirty="0">
                <a:latin typeface="+mn-lt"/>
              </a:rPr>
              <a:t> says that the concept of the bootstrap, devised in 1979 by Bradley </a:t>
            </a:r>
            <a:r>
              <a:rPr lang="en-US" altLang="zh-TW" sz="2400" dirty="0" err="1">
                <a:latin typeface="+mn-lt"/>
              </a:rPr>
              <a:t>Efron</a:t>
            </a:r>
            <a:r>
              <a:rPr lang="en-US" altLang="zh-TW" sz="2400" dirty="0">
                <a:latin typeface="+mn-lt"/>
              </a:rPr>
              <a:t>, a statistician at Stanford University in California, was much more fundamental than his work. But applying the method to a biological problem means it is cited by a much larger pool of researchers. His high citation count is also a consequence of how busy he was at the time, he says: he crammed everything into one paper rather than publishing multiple papers on the topic, which might have diluted the number of citations each one received. “I was unable to go off and write four more papers on the same thing,” he says. “I was too swamped to do that, not too principled.”</a:t>
            </a:r>
            <a:endParaRPr kumimoji="1" lang="zh-TW" altLang="en-US" sz="2400" dirty="0">
              <a:latin typeface="+mn-lt"/>
            </a:endParaRPr>
          </a:p>
        </p:txBody>
      </p:sp>
      <p:sp>
        <p:nvSpPr>
          <p:cNvPr id="4" name="文字方塊 3"/>
          <p:cNvSpPr txBox="1"/>
          <p:nvPr/>
        </p:nvSpPr>
        <p:spPr>
          <a:xfrm>
            <a:off x="2510133" y="6548727"/>
            <a:ext cx="6633867" cy="276999"/>
          </a:xfrm>
          <a:prstGeom prst="rect">
            <a:avLst/>
          </a:prstGeom>
          <a:noFill/>
        </p:spPr>
        <p:txBody>
          <a:bodyPr wrap="none" rtlCol="0">
            <a:spAutoFit/>
          </a:bodyPr>
          <a:lstStyle/>
          <a:p>
            <a:pPr algn="r"/>
            <a:r>
              <a:rPr lang="nl-NL" altLang="zh-TW" sz="1200" dirty="0">
                <a:solidFill>
                  <a:schemeClr val="bg1"/>
                </a:solidFill>
              </a:rPr>
              <a:t>Credit </a:t>
            </a:r>
            <a:r>
              <a:rPr lang="nl-NL" altLang="zh-TW" sz="1200" dirty="0" err="1">
                <a:solidFill>
                  <a:schemeClr val="bg1"/>
                </a:solidFill>
              </a:rPr>
              <a:t>by</a:t>
            </a:r>
            <a:r>
              <a:rPr lang="nl-NL" altLang="zh-TW" sz="1200" dirty="0">
                <a:solidFill>
                  <a:schemeClr val="bg1"/>
                </a:solidFill>
              </a:rPr>
              <a:t>  The top 100 papers. Van Noorden R, Maher B, </a:t>
            </a:r>
            <a:r>
              <a:rPr lang="nl-NL" altLang="zh-TW" sz="1200" dirty="0" err="1">
                <a:solidFill>
                  <a:schemeClr val="bg1"/>
                </a:solidFill>
              </a:rPr>
              <a:t>Nuzzo</a:t>
            </a:r>
            <a:r>
              <a:rPr lang="nl-NL" altLang="zh-TW" sz="1200" dirty="0">
                <a:solidFill>
                  <a:schemeClr val="bg1"/>
                </a:solidFill>
              </a:rPr>
              <a:t> R. </a:t>
            </a:r>
            <a:r>
              <a:rPr lang="nl-NL" altLang="zh-TW" sz="1200" i="1" dirty="0">
                <a:solidFill>
                  <a:schemeClr val="bg1"/>
                </a:solidFill>
              </a:rPr>
              <a:t>Nature</a:t>
            </a:r>
            <a:r>
              <a:rPr lang="nl-NL" altLang="zh-TW" sz="1200" dirty="0">
                <a:solidFill>
                  <a:schemeClr val="bg1"/>
                </a:solidFill>
              </a:rPr>
              <a:t>. 2014 </a:t>
            </a:r>
            <a:r>
              <a:rPr lang="nl-NL" altLang="zh-TW" sz="1200" dirty="0" err="1">
                <a:solidFill>
                  <a:schemeClr val="bg1"/>
                </a:solidFill>
              </a:rPr>
              <a:t>Oct</a:t>
            </a:r>
            <a:r>
              <a:rPr lang="nl-NL" altLang="zh-TW" sz="1200" dirty="0">
                <a:solidFill>
                  <a:schemeClr val="bg1"/>
                </a:solidFill>
              </a:rPr>
              <a:t> 30;514(7524):550-3</a:t>
            </a:r>
            <a:endParaRPr kumimoji="1" lang="zh-TW" altLang="en-US" sz="1200" dirty="0">
              <a:solidFill>
                <a:schemeClr val="bg1"/>
              </a:solidFill>
            </a:endParaRPr>
          </a:p>
        </p:txBody>
      </p:sp>
    </p:spTree>
    <p:extLst>
      <p:ext uri="{BB962C8B-B14F-4D97-AF65-F5344CB8AC3E}">
        <p14:creationId xmlns:p14="http://schemas.microsoft.com/office/powerpoint/2010/main" val="1149434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GB" altLang="zh-TW" sz="3200"/>
              <a:t>Reliability of phylogenetic trees:  the bootstrap</a:t>
            </a:r>
            <a:endParaRPr kumimoji="1" lang="zh-TW" altLang="en-US" sz="2800" dirty="0"/>
          </a:p>
        </p:txBody>
      </p:sp>
      <p:sp>
        <p:nvSpPr>
          <p:cNvPr id="111619" name="Rectangle 3"/>
          <p:cNvSpPr>
            <a:spLocks noGrp="1" noChangeArrowheads="1"/>
          </p:cNvSpPr>
          <p:nvPr>
            <p:ph idx="1"/>
          </p:nvPr>
        </p:nvSpPr>
        <p:spPr/>
        <p:txBody>
          <a:bodyPr>
            <a:normAutofit fontScale="92500" lnSpcReduction="20000"/>
          </a:bodyPr>
          <a:lstStyle/>
          <a:p>
            <a:r>
              <a:rPr lang="en-GB" altLang="zh-TW" sz="2400" dirty="0"/>
              <a:t>The phylogenetic information expressed by an </a:t>
            </a:r>
            <a:r>
              <a:rPr lang="en-GB" altLang="zh-TW" sz="2400" dirty="0" err="1"/>
              <a:t>unrooted</a:t>
            </a:r>
            <a:r>
              <a:rPr lang="en-GB" altLang="zh-TW" sz="2400" dirty="0"/>
              <a:t> tree resides entirely in its internal branches.</a:t>
            </a:r>
          </a:p>
          <a:p>
            <a:endParaRPr lang="en-GB" altLang="zh-TW" sz="2400" dirty="0"/>
          </a:p>
          <a:p>
            <a:endParaRPr lang="en-GB" altLang="zh-TW" sz="2400" dirty="0"/>
          </a:p>
          <a:p>
            <a:endParaRPr lang="en-GB" altLang="zh-TW" sz="2400" dirty="0"/>
          </a:p>
          <a:p>
            <a:endParaRPr lang="en-GB" altLang="zh-TW" sz="2400" dirty="0"/>
          </a:p>
          <a:p>
            <a:endParaRPr lang="en-GB" altLang="zh-TW" sz="2400" dirty="0"/>
          </a:p>
          <a:p>
            <a:endParaRPr lang="en-GB" altLang="zh-TW" sz="2400" dirty="0"/>
          </a:p>
          <a:p>
            <a:r>
              <a:rPr lang="en-GB" altLang="zh-TW" sz="2400" dirty="0"/>
              <a:t>The tree shape can be deduced from the list of its internal branches.</a:t>
            </a:r>
          </a:p>
          <a:p>
            <a:r>
              <a:rPr lang="en-GB" altLang="zh-TW" sz="2400" dirty="0"/>
              <a:t>Testing the reliability of a tree = testing the reliability of each internal branch.</a:t>
            </a:r>
          </a:p>
        </p:txBody>
      </p:sp>
      <p:pic>
        <p:nvPicPr>
          <p:cNvPr id="1116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75314" y="2655024"/>
            <a:ext cx="3793372" cy="1863187"/>
          </a:xfrm>
          <a:prstGeom prst="rect">
            <a:avLst/>
          </a:prstGeom>
          <a:solidFill>
            <a:schemeClr val="bg1"/>
          </a:solidFill>
          <a:ln>
            <a:noFill/>
          </a:ln>
        </p:spPr>
      </p:pic>
      <p:sp>
        <p:nvSpPr>
          <p:cNvPr id="6" name="文字方塊 5"/>
          <p:cNvSpPr txBox="1"/>
          <p:nvPr/>
        </p:nvSpPr>
        <p:spPr>
          <a:xfrm>
            <a:off x="6851392" y="6546678"/>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123552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F85C-C0B6-DA48-AB50-C998F15E3A17}"/>
              </a:ext>
            </a:extLst>
          </p:cNvPr>
          <p:cNvSpPr>
            <a:spLocks noGrp="1"/>
          </p:cNvSpPr>
          <p:nvPr>
            <p:ph type="title"/>
          </p:nvPr>
        </p:nvSpPr>
        <p:spPr/>
        <p:txBody>
          <a:bodyPr>
            <a:normAutofit/>
          </a:bodyPr>
          <a:lstStyle/>
          <a:p>
            <a:r>
              <a:rPr lang="en-US" sz="2800" dirty="0"/>
              <a:t>Stage 5: Evaluating trees: bootstrapping</a:t>
            </a:r>
          </a:p>
        </p:txBody>
      </p:sp>
      <p:sp>
        <p:nvSpPr>
          <p:cNvPr id="3" name="Content Placeholder 2">
            <a:extLst>
              <a:ext uri="{FF2B5EF4-FFF2-40B4-BE49-F238E27FC236}">
                <a16:creationId xmlns:a16="http://schemas.microsoft.com/office/drawing/2014/main" id="{2D323A48-7D1D-124A-92A5-0059DF5923A8}"/>
              </a:ext>
            </a:extLst>
          </p:cNvPr>
          <p:cNvSpPr>
            <a:spLocks noGrp="1"/>
          </p:cNvSpPr>
          <p:nvPr>
            <p:ph idx="1"/>
          </p:nvPr>
        </p:nvSpPr>
        <p:spPr/>
        <p:txBody>
          <a:bodyPr>
            <a:normAutofit/>
          </a:bodyPr>
          <a:lstStyle/>
          <a:p>
            <a:pPr>
              <a:lnSpc>
                <a:spcPct val="100000"/>
              </a:lnSpc>
            </a:pPr>
            <a:r>
              <a:rPr lang="en-US" altLang="en-US" sz="2400" dirty="0">
                <a:latin typeface="+mn-lt"/>
                <a:cs typeface="Gill Sans MT"/>
              </a:rPr>
              <a:t>To bootstrap, make an artificial dataset obtained by randomly sampling columns from your multiple sequence alignment. Make the dataset the same size as the original. Do 100 (to 1,000) bootstrap replicates.</a:t>
            </a:r>
          </a:p>
          <a:p>
            <a:pPr>
              <a:lnSpc>
                <a:spcPct val="100000"/>
              </a:lnSpc>
            </a:pPr>
            <a:r>
              <a:rPr lang="en-US" altLang="en-US" sz="2400" dirty="0">
                <a:latin typeface="+mn-lt"/>
                <a:cs typeface="Gill Sans MT"/>
              </a:rPr>
              <a:t>Observe the percent of cases in which the assignment of clades in the original tree is supported by the bootstrap replicates. </a:t>
            </a:r>
          </a:p>
          <a:p>
            <a:pPr>
              <a:lnSpc>
                <a:spcPct val="100000"/>
              </a:lnSpc>
            </a:pPr>
            <a:r>
              <a:rPr lang="en-US" altLang="en-US" sz="2400" dirty="0">
                <a:latin typeface="+mn-lt"/>
                <a:cs typeface="Gill Sans MT"/>
              </a:rPr>
              <a:t>&gt;70% is sometimes considered significant.</a:t>
            </a:r>
          </a:p>
        </p:txBody>
      </p:sp>
    </p:spTree>
    <p:extLst>
      <p:ext uri="{BB962C8B-B14F-4D97-AF65-F5344CB8AC3E}">
        <p14:creationId xmlns:p14="http://schemas.microsoft.com/office/powerpoint/2010/main" val="1327157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Bootstrap</a:t>
            </a:r>
          </a:p>
        </p:txBody>
      </p:sp>
      <p:pic>
        <p:nvPicPr>
          <p:cNvPr id="4" name="Picture 3" descr="Bootstrap.gif"/>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a:ext>
            </a:extLst>
          </a:blip>
          <a:stretch>
            <a:fillRect/>
          </a:stretch>
        </p:blipFill>
        <p:spPr>
          <a:xfrm>
            <a:off x="746885" y="1301478"/>
            <a:ext cx="7650230" cy="5146519"/>
          </a:xfrm>
          <a:prstGeom prst="rect">
            <a:avLst/>
          </a:prstGeom>
          <a:noFill/>
        </p:spPr>
      </p:pic>
      <p:sp>
        <p:nvSpPr>
          <p:cNvPr id="5" name="Rectangle 4"/>
          <p:cNvSpPr/>
          <p:nvPr/>
        </p:nvSpPr>
        <p:spPr>
          <a:xfrm>
            <a:off x="0" y="6581001"/>
            <a:ext cx="9144000" cy="276999"/>
          </a:xfrm>
          <a:prstGeom prst="rect">
            <a:avLst/>
          </a:prstGeom>
        </p:spPr>
        <p:txBody>
          <a:bodyPr wrap="square">
            <a:spAutoFit/>
          </a:bodyPr>
          <a:lstStyle/>
          <a:p>
            <a:pPr algn="r"/>
            <a:r>
              <a:rPr lang="en-US" sz="1200" dirty="0">
                <a:solidFill>
                  <a:schemeClr val="bg1"/>
                </a:solidFill>
              </a:rPr>
              <a:t>http://</a:t>
            </a:r>
            <a:r>
              <a:rPr lang="en-US" sz="1200" dirty="0" err="1">
                <a:solidFill>
                  <a:schemeClr val="bg1"/>
                </a:solidFill>
              </a:rPr>
              <a:t>artedi.ebc.uu.se</a:t>
            </a:r>
            <a:r>
              <a:rPr lang="en-US" sz="1200" dirty="0">
                <a:solidFill>
                  <a:schemeClr val="bg1"/>
                </a:solidFill>
              </a:rPr>
              <a:t>/course/X3-2004/Phylogeny/Phylogeny-Credibility/Phylogeny-</a:t>
            </a:r>
            <a:r>
              <a:rPr lang="en-US" sz="1200" dirty="0" err="1">
                <a:solidFill>
                  <a:schemeClr val="bg1"/>
                </a:solidFill>
              </a:rPr>
              <a:t>Credibility.html</a:t>
            </a:r>
            <a:endParaRPr lang="en-US" sz="1200" dirty="0">
              <a:solidFill>
                <a:schemeClr val="bg1"/>
              </a:solidFill>
            </a:endParaRPr>
          </a:p>
        </p:txBody>
      </p:sp>
    </p:spTree>
    <p:extLst>
      <p:ext uri="{BB962C8B-B14F-4D97-AF65-F5344CB8AC3E}">
        <p14:creationId xmlns:p14="http://schemas.microsoft.com/office/powerpoint/2010/main" val="299317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4400" dirty="0"/>
              <a:t>Bootstrap procedure</a:t>
            </a:r>
            <a:endParaRPr kumimoji="1" lang="zh-TW" altLang="en-US" sz="2400" dirty="0"/>
          </a:p>
        </p:txBody>
      </p:sp>
      <p:sp>
        <p:nvSpPr>
          <p:cNvPr id="3" name="Content Placeholder 2">
            <a:extLst>
              <a:ext uri="{FF2B5EF4-FFF2-40B4-BE49-F238E27FC236}">
                <a16:creationId xmlns:a16="http://schemas.microsoft.com/office/drawing/2014/main" id="{BE9140FD-5720-1D4C-B2E5-8B667C874688}"/>
              </a:ext>
            </a:extLst>
          </p:cNvPr>
          <p:cNvSpPr>
            <a:spLocks noGrp="1"/>
          </p:cNvSpPr>
          <p:nvPr>
            <p:ph idx="1"/>
          </p:nvPr>
        </p:nvSpPr>
        <p:spPr>
          <a:xfrm>
            <a:off x="628650" y="1825625"/>
            <a:ext cx="7886700" cy="906817"/>
          </a:xfrm>
        </p:spPr>
        <p:txBody>
          <a:bodyPr/>
          <a:lstStyle/>
          <a:p>
            <a:r>
              <a:rPr lang="en-GB" altLang="zh-TW" sz="2400" dirty="0"/>
              <a:t>The support of each internal branch is expressed as percent of replicates.</a:t>
            </a:r>
          </a:p>
          <a:p>
            <a:endParaRPr lang="en-GB" altLang="zh-TW" sz="2400" dirty="0"/>
          </a:p>
        </p:txBody>
      </p:sp>
      <p:pic>
        <p:nvPicPr>
          <p:cNvPr id="112644"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8610" y="2849562"/>
            <a:ext cx="7526781" cy="3174720"/>
          </a:xfrm>
          <a:prstGeom prst="rect">
            <a:avLst/>
          </a:prstGeom>
          <a:solidFill>
            <a:schemeClr val="bg1"/>
          </a:solidFill>
          <a:ln>
            <a:noFill/>
          </a:ln>
        </p:spPr>
      </p:pic>
      <p:sp>
        <p:nvSpPr>
          <p:cNvPr id="6" name="文字方塊 5"/>
          <p:cNvSpPr txBox="1"/>
          <p:nvPr/>
        </p:nvSpPr>
        <p:spPr>
          <a:xfrm>
            <a:off x="6851392" y="6546678"/>
            <a:ext cx="2296206" cy="276999"/>
          </a:xfrm>
          <a:prstGeom prst="rect">
            <a:avLst/>
          </a:prstGeom>
          <a:noFill/>
        </p:spPr>
        <p:txBody>
          <a:bodyPr wrap="none" rtlCol="0">
            <a:spAutoFit/>
          </a:bodyPr>
          <a:lstStyle/>
          <a:p>
            <a:pPr algn="r"/>
            <a:r>
              <a:rPr kumimoji="1" lang="en-US" altLang="zh-TW" sz="1200" dirty="0">
                <a:solidFill>
                  <a:schemeClr val="bg1"/>
                </a:solidFill>
              </a:rPr>
              <a:t>Adapted from  Cedric </a:t>
            </a:r>
            <a:r>
              <a:rPr kumimoji="1" lang="en-US" altLang="zh-TW" sz="1200" dirty="0" err="1">
                <a:solidFill>
                  <a:schemeClr val="bg1"/>
                </a:solidFill>
              </a:rPr>
              <a:t>Notredame</a:t>
            </a:r>
            <a:endParaRPr kumimoji="1" lang="zh-TW" altLang="en-US" sz="1200" dirty="0">
              <a:solidFill>
                <a:schemeClr val="bg1"/>
              </a:solidFill>
            </a:endParaRPr>
          </a:p>
        </p:txBody>
      </p:sp>
    </p:spTree>
    <p:extLst>
      <p:ext uri="{BB962C8B-B14F-4D97-AF65-F5344CB8AC3E}">
        <p14:creationId xmlns:p14="http://schemas.microsoft.com/office/powerpoint/2010/main" val="39083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cience_v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cience_v1" id="{3DCF2B3C-A95E-CF48-BDC5-D908437C5F56}" vid="{DC20E4F4-2A5D-564D-8350-8425629AEC88}"/>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dataScience_v1</Template>
  <TotalTime>3686</TotalTime>
  <Words>1943</Words>
  <Application>Microsoft Macintosh PowerPoint</Application>
  <PresentationFormat>如螢幕大小 (4:3)</PresentationFormat>
  <Paragraphs>186</Paragraphs>
  <Slides>43</Slides>
  <Notes>8</Notes>
  <HiddenSlides>0</HiddenSlides>
  <MMClips>0</MMClips>
  <ScaleCrop>false</ScaleCrop>
  <HeadingPairs>
    <vt:vector size="6" baseType="variant">
      <vt:variant>
        <vt:lpstr>使用字型</vt:lpstr>
      </vt:variant>
      <vt:variant>
        <vt:i4>6</vt:i4>
      </vt:variant>
      <vt:variant>
        <vt:lpstr>佈景主題</vt:lpstr>
      </vt:variant>
      <vt:variant>
        <vt:i4>5</vt:i4>
      </vt:variant>
      <vt:variant>
        <vt:lpstr>投影片標題</vt:lpstr>
      </vt:variant>
      <vt:variant>
        <vt:i4>43</vt:i4>
      </vt:variant>
    </vt:vector>
  </HeadingPairs>
  <TitlesOfParts>
    <vt:vector size="54" baseType="lpstr">
      <vt:lpstr>Noto Sans CJK TC Medium</vt:lpstr>
      <vt:lpstr>Noto Sans CJK TC Regular</vt:lpstr>
      <vt:lpstr>Arial</vt:lpstr>
      <vt:lpstr>Calibri</vt:lpstr>
      <vt:lpstr>Calibri Light</vt:lpstr>
      <vt:lpstr>Chalkduster</vt:lpstr>
      <vt:lpstr>dataScience_v1</vt:lpstr>
      <vt:lpstr>digitial_brown</vt:lpstr>
      <vt:lpstr>digital_green</vt:lpstr>
      <vt:lpstr>digital_lightGreen</vt:lpstr>
      <vt:lpstr>自訂設計</vt:lpstr>
      <vt:lpstr>08.1. Bootstrap</vt:lpstr>
      <vt:lpstr>Bootstrap</vt:lpstr>
      <vt:lpstr>Stage 5: Evaluating trees : bootstrapping</vt:lpstr>
      <vt:lpstr>Felsenstein, J. Evolution 39, 783–791 (1985).</vt:lpstr>
      <vt:lpstr>Felsenstein, J. Evolution 39, 783–791 (1985).</vt:lpstr>
      <vt:lpstr>Reliability of phylogenetic trees:  the bootstrap</vt:lpstr>
      <vt:lpstr>Stage 5: Evaluating trees: bootstrapping</vt:lpstr>
      <vt:lpstr>Bootstrap</vt:lpstr>
      <vt:lpstr>Bootstrap procedure</vt:lpstr>
      <vt:lpstr>"bootstrapped” tree</vt:lpstr>
      <vt:lpstr>MEGA trees display bootstrap values</vt:lpstr>
      <vt:lpstr>Bootstrap procedure : properties</vt:lpstr>
      <vt:lpstr>Supermatrix vs supertree</vt:lpstr>
      <vt:lpstr>Single-gene data sets generate multiple, robustly supported alternative topologies.</vt:lpstr>
      <vt:lpstr>Concatenation</vt:lpstr>
      <vt:lpstr>Incorporating alignment uncertainty into Felsenstein’s phylogenetic bootstrap to improve its reliability</vt:lpstr>
      <vt:lpstr>PowerPoint 簡報</vt:lpstr>
      <vt:lpstr>PowerPoint 簡報</vt:lpstr>
      <vt:lpstr>Which MSA Method ?</vt:lpstr>
      <vt:lpstr>External alignment uncertainty</vt:lpstr>
      <vt:lpstr>PowerPoint 簡報</vt:lpstr>
      <vt:lpstr>YPL077C with six topologies</vt:lpstr>
      <vt:lpstr>Number of different tree topologies versus average bootstrap values measured across the seven individual aligners.</vt:lpstr>
      <vt:lpstr>Bootstrap vs Yeast tree</vt:lpstr>
      <vt:lpstr>FP vs TP of the individual aligners </vt:lpstr>
      <vt:lpstr>Super Multiple Sequence Alignment (SuperMSA)</vt:lpstr>
      <vt:lpstr>Multiple Sequence Alignment Averaging Improves Phylogeny Reconstruction – Systematic biology 2018</vt:lpstr>
      <vt:lpstr>SuperMSA vs SuperMSA?</vt:lpstr>
      <vt:lpstr>FP vs TP of the individual aligners</vt:lpstr>
      <vt:lpstr>Independently and Identically Distribution (i.i.d.)</vt:lpstr>
      <vt:lpstr>pSMSA &amp; wpSMSA</vt:lpstr>
      <vt:lpstr>PowerPoint 簡報</vt:lpstr>
      <vt:lpstr>Alternative sampling procedures. </vt:lpstr>
      <vt:lpstr>Average bootstrap, AUC values and the number of TPs for 10 and 25 accepted FPs of each method</vt:lpstr>
      <vt:lpstr>The bootstrap of wpSMSA versus the average bootstrap of individual aligners.</vt:lpstr>
      <vt:lpstr>PowerPoint 簡報</vt:lpstr>
      <vt:lpstr>The average bootstrap and AUC (red line) of concatenating different number of aligners. </vt:lpstr>
      <vt:lpstr>PowerPoint 簡報</vt:lpstr>
      <vt:lpstr>PowerPoint 簡報</vt:lpstr>
      <vt:lpstr>PowerPoint 簡報</vt:lpstr>
      <vt:lpstr>Recap</vt:lpstr>
      <vt:lpstr>Boosting Felsenstein Phylogenetic Bootstrap</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Jia-Ming CHANG</dc:creator>
  <cp:lastModifiedBy>Jia-Ming Chang</cp:lastModifiedBy>
  <cp:revision>344</cp:revision>
  <dcterms:created xsi:type="dcterms:W3CDTF">2016-06-08T02:32:43Z</dcterms:created>
  <dcterms:modified xsi:type="dcterms:W3CDTF">2022-04-22T03:54:19Z</dcterms:modified>
</cp:coreProperties>
</file>